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Lst>
  <p:notesMasterIdLst>
    <p:notesMasterId r:id="rId35"/>
  </p:notesMasterIdLst>
  <p:handoutMasterIdLst>
    <p:handoutMasterId r:id="rId36"/>
  </p:handoutMasterIdLst>
  <p:sldIdLst>
    <p:sldId id="1847" r:id="rId2"/>
    <p:sldId id="1684" r:id="rId3"/>
    <p:sldId id="1805" r:id="rId4"/>
    <p:sldId id="2076138159" r:id="rId5"/>
    <p:sldId id="2076138166" r:id="rId6"/>
    <p:sldId id="1810" r:id="rId7"/>
    <p:sldId id="2076138160" r:id="rId8"/>
    <p:sldId id="2076138167" r:id="rId9"/>
    <p:sldId id="1849" r:id="rId10"/>
    <p:sldId id="2076138154" r:id="rId11"/>
    <p:sldId id="2076138168" r:id="rId12"/>
    <p:sldId id="1827" r:id="rId13"/>
    <p:sldId id="1828" r:id="rId14"/>
    <p:sldId id="2076138158" r:id="rId15"/>
    <p:sldId id="1830" r:id="rId16"/>
    <p:sldId id="2076138155" r:id="rId17"/>
    <p:sldId id="2076138170" r:id="rId18"/>
    <p:sldId id="2076138164" r:id="rId19"/>
    <p:sldId id="2076138156" r:id="rId20"/>
    <p:sldId id="2076138169" r:id="rId21"/>
    <p:sldId id="2076138149" r:id="rId22"/>
    <p:sldId id="2076138150" r:id="rId23"/>
    <p:sldId id="2076138157" r:id="rId24"/>
    <p:sldId id="2076138171" r:id="rId25"/>
    <p:sldId id="1851" r:id="rId26"/>
    <p:sldId id="1852" r:id="rId27"/>
    <p:sldId id="2076138162" r:id="rId28"/>
    <p:sldId id="1848" r:id="rId29"/>
    <p:sldId id="2585" r:id="rId30"/>
    <p:sldId id="2076138148" r:id="rId31"/>
    <p:sldId id="2076138165" r:id="rId32"/>
    <p:sldId id="2258" r:id="rId33"/>
    <p:sldId id="1891" r:id="rId3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4BCBEE"/>
    <a:srgbClr val="1392B4"/>
    <a:srgbClr val="0B556A"/>
    <a:srgbClr val="59B4D9"/>
    <a:srgbClr val="EBEBEB"/>
    <a:srgbClr val="FFFFFF"/>
    <a:srgbClr val="FFF100"/>
    <a:srgbClr val="75757A"/>
    <a:srgbClr val="3C3C41"/>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30594-8687-4B5F-AA9C-26425C2DB345}" v="4" dt="2023-09-24T01:18:04.2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3" autoAdjust="0"/>
    <p:restoredTop sz="84606" autoAdjust="0"/>
  </p:normalViewPr>
  <p:slideViewPr>
    <p:cSldViewPr snapToGrid="0">
      <p:cViewPr varScale="1">
        <p:scale>
          <a:sx n="90" d="100"/>
          <a:sy n="90" d="100"/>
        </p:scale>
        <p:origin x="1020"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4548" y="9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45"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46"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9/23/2023 6:17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9/23/2023 6:17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solidFill>
                  <a:srgbClr val="000000"/>
                </a:solidFill>
                <a:effectLst/>
                <a:latin typeface="Consolas" panose="020B0609020204030204" pitchFamily="49" charset="0"/>
              </a:rPr>
              <a:t>Point-in-time restore for block blobs - </a:t>
            </a:r>
            <a:r>
              <a:rPr lang="en-US" b="0" dirty="0">
                <a:solidFill>
                  <a:srgbClr val="A31515"/>
                </a:solidFill>
                <a:effectLst/>
                <a:latin typeface="Consolas" panose="020B0609020204030204" pitchFamily="49" charset="0"/>
              </a:rPr>
              <a:t>https://docs.microsoft.com/azure/storage/blobs/point-in-time-restore-overview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dirty="0">
              <a:solidFill>
                <a:srgbClr val="A31515"/>
              </a:solidFill>
              <a:effectLst/>
              <a:latin typeface="Consolas" panose="020B060902020403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solidFill>
                  <a:srgbClr val="A31515"/>
                </a:solidFill>
                <a:effectLst/>
                <a:latin typeface="Consolas" panose="020B0609020204030204" pitchFamily="49" charset="0"/>
              </a:rPr>
              <a:t>Discussion: How are soft delete and point-in-time restore different?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dirty="0">
              <a:solidFill>
                <a:srgbClr val="A31515"/>
              </a:solidFill>
              <a:effectLst/>
              <a:latin typeface="Consolas" panose="020B060902020403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solidFill>
                  <a:srgbClr val="A31515"/>
                </a:solidFill>
                <a:effectLst/>
                <a:latin typeface="Consolas" panose="020B0609020204030204" pitchFamily="49" charset="0"/>
              </a:rPr>
              <a:t>Don’t forget resource locks.</a:t>
            </a:r>
            <a:endParaRPr lang="en-US" b="0" dirty="0">
              <a:solidFill>
                <a:srgbClr val="000000"/>
              </a:solidFill>
              <a:effectLst/>
              <a:latin typeface="Consolas" panose="020B0609020204030204" pitchFamily="49"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031532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share snapshots for Azure Files - https://docs.microsoft.com/azure/storage/files/storage-snapshots-files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031532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Aft>
                <a:spcPts val="600"/>
              </a:spcAft>
              <a:buFont typeface="Arial" panose="020B0604020202020204" pitchFamily="34" charset="0"/>
              <a:buNone/>
            </a:pPr>
            <a:r>
              <a:rPr lang="en-US" sz="900" dirty="0"/>
              <a:t>What will you consider when planning a backup strategy for your virtual machines?</a:t>
            </a:r>
          </a:p>
          <a:p>
            <a:pPr marL="0" indent="0">
              <a:lnSpc>
                <a:spcPct val="90000"/>
              </a:lnSpc>
              <a:spcAft>
                <a:spcPts val="600"/>
              </a:spcAft>
              <a:buFont typeface="Arial" panose="020B0604020202020204" pitchFamily="34" charset="0"/>
              <a:buNone/>
            </a:pPr>
            <a:r>
              <a:rPr lang="en-US" sz="900" dirty="0"/>
              <a:t>What will you consider when planning a restore strategy for your virtual machines?</a:t>
            </a:r>
          </a:p>
          <a:p>
            <a:pPr marL="0" marR="0" lvl="0" indent="0" algn="l" defTabSz="914367"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sz="900" dirty="0"/>
              <a:t>What is the difference between snapshot tier and vault tier? </a:t>
            </a:r>
          </a:p>
          <a:p>
            <a:pPr marL="0" indent="0">
              <a:lnSpc>
                <a:spcPct val="90000"/>
              </a:lnSpc>
              <a:spcAft>
                <a:spcPts val="600"/>
              </a:spcAft>
              <a:buFont typeface="Arial" panose="020B0604020202020204" pitchFamily="34" charset="0"/>
              <a:buNone/>
            </a:pPr>
            <a:r>
              <a:rPr lang="en-US" dirty="0"/>
              <a:t>https://learn.microsoft.com/azure/backup/about-azure-vm-restore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975321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00" dirty="0"/>
              <a:t>In the August course update two slides were replaced with this one slide. The slide is more focused on recommendations and best practices. The original slides are hidden at the end of the presentation. The student Learn content </a:t>
            </a:r>
            <a:r>
              <a:rPr lang="en-US" sz="800"/>
              <a:t>was updated. </a:t>
            </a:r>
            <a:endParaRPr lang="en-US" sz="800" dirty="0"/>
          </a:p>
          <a:p>
            <a:pPr marL="0" indent="0">
              <a:buFont typeface="Arial" panose="020B0604020202020204" pitchFamily="34" charset="0"/>
              <a:buNone/>
            </a:pPr>
            <a:endParaRPr lang="en-US" sz="800" dirty="0"/>
          </a:p>
          <a:p>
            <a:pPr marL="0" indent="0">
              <a:buFont typeface="Arial" panose="020B0604020202020204" pitchFamily="34" charset="0"/>
              <a:buNone/>
            </a:pPr>
            <a:r>
              <a:rPr lang="en-US" sz="800" dirty="0"/>
              <a:t>Azure virtual machines backups - https://docs.microsoft.com/azure/backup/backup-azure-vms-introduction</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dirty="0"/>
              <a:t>Monitoring and Alerting considerations - https://docs.microsoft.com/azure/backup/guidance-best-practices#monitoring-and-alerting-considerations</a:t>
            </a:r>
          </a:p>
          <a:p>
            <a:r>
              <a:rPr lang="en-US" dirty="0"/>
              <a:t>Support matrix for backup with Microsoft Azure Backup Server or System Center DPM - https://docs.microsoft.com/azure/backup/backup-support-matrix-mabs-dpm</a:t>
            </a:r>
          </a:p>
          <a:p>
            <a:r>
              <a:rPr lang="en-US" dirty="0"/>
              <a:t>Backup cloud and on-premises workloads to cloud - https://docs.microsoft.com/azure/backup/guidance-best-practices</a:t>
            </a:r>
          </a:p>
          <a:p>
            <a:r>
              <a:rPr lang="en-US" dirty="0"/>
              <a:t>Back up an Azure virtual machine by using Azure Backup - https://docs.microsoft.com/learn/modules/protect-virtual-machines-with-azure-backup/3-back-up-azure-virtual-machine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760021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Aft>
                <a:spcPts val="600"/>
              </a:spcAft>
              <a:buFont typeface="Arial" panose="020B0604020202020204" pitchFamily="34" charset="0"/>
              <a:buNone/>
            </a:pPr>
            <a:r>
              <a:rPr lang="en-US" sz="900" dirty="0"/>
              <a:t>What will you consider when determining how to backup your Azure SQL database?</a:t>
            </a:r>
          </a:p>
          <a:p>
            <a:pPr marL="0" indent="0">
              <a:lnSpc>
                <a:spcPct val="90000"/>
              </a:lnSpc>
              <a:spcAft>
                <a:spcPts val="600"/>
              </a:spcAft>
              <a:buFont typeface="Arial" panose="020B0604020202020204" pitchFamily="34" charset="0"/>
              <a:buNone/>
            </a:pPr>
            <a:r>
              <a:rPr lang="en-US" sz="900" dirty="0"/>
              <a:t>https://learn.microsoft.com/azure/azure-sql/database/automated-backups-overview?tabs=single-database</a:t>
            </a:r>
          </a:p>
          <a:p>
            <a:pPr marL="0" indent="0">
              <a:lnSpc>
                <a:spcPct val="90000"/>
              </a:lnSpc>
              <a:spcAft>
                <a:spcPts val="600"/>
              </a:spcAft>
              <a:buFont typeface="Arial" panose="020B0604020202020204" pitchFamily="34" charset="0"/>
              <a:buNone/>
            </a:pPr>
            <a:r>
              <a:rPr lang="en-US" sz="900" dirty="0"/>
              <a:t>What will you consider when determining how to restore your Azure SQL database?</a:t>
            </a:r>
          </a:p>
          <a:p>
            <a:pPr marL="0" marR="0" lvl="0" indent="0" algn="l" defTabSz="914367"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dirty="0"/>
              <a:t>https://learn.microsoft.com/azure/azure-sql/database/business-continuity-high-availability-disaster-recover-hadr-overview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792130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Full backups - </a:t>
            </a:r>
            <a:r>
              <a:rPr lang="en-US" b="0" dirty="0">
                <a:solidFill>
                  <a:srgbClr val="A31515"/>
                </a:solidFill>
                <a:effectLst/>
                <a:latin typeface="Consolas" panose="020B0609020204030204" pitchFamily="49" charset="0"/>
              </a:rPr>
              <a:t>https://docs.microsoft.com/sql/relational-databases/backup-restore/full-database-backups-sql-server</a:t>
            </a:r>
          </a:p>
          <a:p>
            <a:r>
              <a:rPr lang="en-US" b="0" dirty="0">
                <a:solidFill>
                  <a:srgbClr val="A31515"/>
                </a:solidFill>
                <a:effectLst/>
                <a:latin typeface="Consolas" panose="020B0609020204030204" pitchFamily="49" charset="0"/>
              </a:rPr>
              <a:t>D</a:t>
            </a:r>
            <a:r>
              <a:rPr lang="en-US" b="0" dirty="0">
                <a:solidFill>
                  <a:srgbClr val="000000"/>
                </a:solidFill>
                <a:effectLst/>
                <a:latin typeface="Consolas" panose="020B0609020204030204" pitchFamily="49" charset="0"/>
              </a:rPr>
              <a:t>ifferential backups - </a:t>
            </a:r>
            <a:r>
              <a:rPr lang="en-US" b="0" dirty="0">
                <a:solidFill>
                  <a:srgbClr val="A31515"/>
                </a:solidFill>
                <a:effectLst/>
                <a:latin typeface="Consolas" panose="020B0609020204030204" pitchFamily="49" charset="0"/>
              </a:rPr>
              <a:t>https://docs.microsoft.com/sql/relational-databases/backup-restore/differential-backups-sql-server</a:t>
            </a:r>
          </a:p>
          <a:p>
            <a:r>
              <a:rPr lang="en-US" b="0" dirty="0">
                <a:solidFill>
                  <a:srgbClr val="000000"/>
                </a:solidFill>
                <a:effectLst/>
                <a:latin typeface="Consolas" panose="020B0609020204030204" pitchFamily="49" charset="0"/>
              </a:rPr>
              <a:t>Transaction log backups</a:t>
            </a:r>
            <a:r>
              <a:rPr lang="en-US" b="0" dirty="0">
                <a:solidFill>
                  <a:srgbClr val="A31515"/>
                </a:solidFill>
                <a:effectLst/>
                <a:latin typeface="Consolas" panose="020B0609020204030204" pitchFamily="49" charset="0"/>
              </a:rPr>
              <a:t> - https://docs.microsoft.com/sql/relational-databases/backup-restore/transaction-log-backups-sql-server</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095957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Restore an existing database to a point in time in the past</a:t>
            </a:r>
            <a:r>
              <a:rPr lang="en-US" b="0" dirty="0">
                <a:solidFill>
                  <a:srgbClr val="A31515"/>
                </a:solidFill>
                <a:effectLst/>
                <a:latin typeface="Consolas" panose="020B0609020204030204" pitchFamily="49" charset="0"/>
              </a:rPr>
              <a:t>- https://docs.microsoft.com/azure/azure-sql/database/recovery-using-backups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Restore a deleted database to the time of deletion - </a:t>
            </a:r>
            <a:r>
              <a:rPr lang="en-US" b="0" dirty="0">
                <a:solidFill>
                  <a:srgbClr val="A31515"/>
                </a:solidFill>
                <a:effectLst/>
                <a:latin typeface="Consolas" panose="020B0609020204030204" pitchFamily="49" charset="0"/>
              </a:rPr>
              <a:t>https://docs.microsoft.com//azure/azure-sql/database/recovery-using-backups</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Restore a database to another geographic region - </a:t>
            </a:r>
            <a:r>
              <a:rPr lang="en-US" b="0" dirty="0">
                <a:solidFill>
                  <a:srgbClr val="A31515"/>
                </a:solidFill>
                <a:effectLst/>
                <a:latin typeface="Consolas" panose="020B0609020204030204" pitchFamily="49" charset="0"/>
              </a:rPr>
              <a:t>https://docs.microsoft.com/azure/azure-sql/database/recovery-using-backups</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Restore a database from a specific long-term backup</a:t>
            </a:r>
            <a:r>
              <a:rPr lang="en-US" b="0" dirty="0">
                <a:solidFill>
                  <a:srgbClr val="A31515"/>
                </a:solidFill>
                <a:effectLst/>
                <a:latin typeface="Consolas" panose="020B0609020204030204" pitchFamily="49" charset="0"/>
              </a:rPr>
              <a:t> - https://docs.microsoft.com/azure/azure-sql/database/long-term-retention-overview</a:t>
            </a:r>
            <a:br>
              <a:rPr lang="en-US" b="0" dirty="0">
                <a:solidFill>
                  <a:srgbClr val="000000"/>
                </a:solidFill>
                <a:effectLst/>
                <a:latin typeface="Consolas" panose="020B0609020204030204" pitchFamily="49" charset="0"/>
              </a:rPr>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968300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666666"/>
                </a:solidFill>
                <a:effectLst/>
                <a:latin typeface="Helvetica Neue"/>
              </a:rPr>
              <a:t>Why would you choose Azure Site Recovery over another (3rd-party) solution?</a:t>
            </a:r>
          </a:p>
          <a:p>
            <a:pPr algn="l">
              <a:buFont typeface="+mj-lt"/>
              <a:buNone/>
            </a:pPr>
            <a:r>
              <a:rPr lang="en-US" b="0" i="0" dirty="0">
                <a:solidFill>
                  <a:srgbClr val="666666"/>
                </a:solidFill>
                <a:effectLst/>
                <a:latin typeface="Helvetica Neue"/>
              </a:rPr>
              <a:t>https://learn.microsoft.com/en-us/azure/site-recovery/site-recovery-overview</a:t>
            </a:r>
          </a:p>
          <a:p>
            <a:pPr algn="l">
              <a:buFont typeface="+mj-lt"/>
              <a:buNone/>
            </a:pPr>
            <a:r>
              <a:rPr lang="en-US" b="0" i="0" dirty="0">
                <a:solidFill>
                  <a:srgbClr val="666666"/>
                </a:solidFill>
                <a:effectLst/>
                <a:latin typeface="Helvetica Neue"/>
              </a:rPr>
              <a:t>Why would you combine Azure Site Recovery with Azure Backup?</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b="0" i="0" dirty="0">
                <a:solidFill>
                  <a:srgbClr val="666666"/>
                </a:solidFill>
                <a:effectLst/>
                <a:latin typeface="Helvetica Neue"/>
              </a:rPr>
              <a:t>https://learn.microsoft.com/azure/site-recovery/site-recovery-backup-interoperability</a:t>
            </a:r>
          </a:p>
          <a:p>
            <a:pPr algn="l">
              <a:buFont typeface="+mj-lt"/>
              <a:buNone/>
            </a:pPr>
            <a:endParaRPr lang="en-US" b="0" i="0" dirty="0">
              <a:solidFill>
                <a:srgbClr val="666666"/>
              </a:solidFill>
              <a:effectLst/>
              <a:latin typeface="Helvetica Neue"/>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056566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Site Recovery - https://docs.microsoft.com/azure/site-recovery/site-recovery-overview</a:t>
            </a:r>
          </a:p>
          <a:p>
            <a:r>
              <a:rPr lang="en-US" dirty="0"/>
              <a:t>Azure to Azure disaster recovery architecture - https://docs.microsoft.com/azure/site-recovery/azure-to-azure-architecture</a:t>
            </a:r>
          </a:p>
          <a:p>
            <a:r>
              <a:rPr lang="en-US" dirty="0"/>
              <a:t>Azure Site Recovery overview - https://docs.microsoft.com/learn/modules/protect-on-premises-infrastructure-with-azure-site-recovery/2-azure-site-recovery-overview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697239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How is Azure Backup different from Azure Site Recovery?</a:t>
            </a:r>
            <a:br>
              <a:rPr lang="en-US" dirty="0"/>
            </a:br>
            <a:r>
              <a:rPr lang="en-US" dirty="0"/>
              <a:t>Both Backup and Site Recovery aim to make the system more resilient to faults and failures. However, while the primary goal of backup is to maintain copies of stateful data that allow you to go back in time, site-recovery replicates the data in almost real time and allows for a failover.</a:t>
            </a:r>
          </a:p>
          <a:p>
            <a:endParaRPr lang="en-US" dirty="0"/>
          </a:p>
          <a:p>
            <a:r>
              <a:rPr lang="en-US" dirty="0"/>
              <a:t>In that sense, if there are issues like network or power outages, you can use availability zones. For a region-wide disaster (such as natural disasters), Site Recovery is used. Backups are used in cases of accidental data loss, data corruption, or ransomware attacks.</a:t>
            </a:r>
          </a:p>
          <a:p>
            <a:endParaRPr lang="en-US" dirty="0"/>
          </a:p>
          <a:p>
            <a:r>
              <a:rPr lang="en-US" dirty="0"/>
              <a:t>Additionally, the choice of a recovery approach depends on the criticality of the application, Recovery Point Objective (RPO) and Recovery Time Objective (RTO) requirements, and the cost implications.</a:t>
            </a:r>
          </a:p>
          <a:p>
            <a:endParaRPr lang="en-US" dirty="0"/>
          </a:p>
          <a:p>
            <a:r>
              <a:rPr lang="en-US" dirty="0"/>
              <a:t>Keep in mind Azure Backup must be done to the same region as the VM and ASR will be required to be sent to a different region.  This means you will need multiple vaults to support both on the same VM.</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591822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dirty="0"/>
              <a:t>Design a business continuity solution - https://learn.microsoft.com/training/modules/design-solution-for-backup-disaster-recovery/</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502386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mn-lt"/>
                <a:ea typeface="+mn-ea"/>
                <a:cs typeface="Segoe UI Semilight" panose="020B0402040204020203" pitchFamily="34" charset="0"/>
              </a:rPr>
              <a:t>This module does not have a case study. Use this slide to review the options.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mn-lt"/>
                <a:ea typeface="+mn-ea"/>
                <a:cs typeface="Segoe UI Semilight" panose="020B0402040204020203" pitchFamily="34" charset="0"/>
              </a:rPr>
              <a:t>You have Azure VMs running production workloads – Azure backup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mn-lt"/>
                <a:ea typeface="+mn-ea"/>
                <a:cs typeface="Segoe UI Semilight" panose="020B0402040204020203" pitchFamily="34" charset="0"/>
              </a:rPr>
              <a:t>You need application-consistent backups for Linux VM - azure backup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mn-lt"/>
                <a:ea typeface="+mn-ea"/>
                <a:cs typeface="Segoe UI Semilight" panose="020B0402040204020203" pitchFamily="34" charset="0"/>
              </a:rPr>
              <a:t>You need to cover disaster scenarios like an entire regional outage – Azure Site Recovery</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noProof="0" dirty="0">
                <a:solidFill>
                  <a:schemeClr val="dk1"/>
                </a:solidFill>
                <a:latin typeface="Segoe UI"/>
              </a:rPr>
              <a:t>You need a read-only full copy of a managed disk – snapshot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noProof="0" dirty="0">
                <a:solidFill>
                  <a:schemeClr val="dk1"/>
                </a:solidFill>
                <a:latin typeface="Segoe UI"/>
              </a:rPr>
              <a:t>You need to back up your managed disks at any point in time – snapshot or azure backup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dk1"/>
                </a:solidFill>
                <a:latin typeface="Segoe UI"/>
              </a:rPr>
              <a:t>You need to back up on-premises machines and workloads – Azure Backup or MABS?</a:t>
            </a: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mn-lt"/>
              <a:ea typeface="+mn-ea"/>
              <a:cs typeface="Segoe UI Semilight" panose="020B04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mn-lt"/>
              <a:ea typeface="+mn-ea"/>
              <a:cs typeface="Segoe UI Semilight" panose="020B04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mn-lt"/>
              <a:ea typeface="+mn-ea"/>
              <a:cs typeface="Segoe UI Semilight" panose="020B04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mn-lt"/>
              <a:ea typeface="+mn-ea"/>
              <a:cs typeface="Segoe UI Semilight" panose="020B04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mn-lt"/>
              <a:ea typeface="+mn-ea"/>
              <a:cs typeface="Segoe UI Semilight" panose="020B04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latin typeface="Segoe UI Light"/>
              <a:cs typeface="Segoe UI Light"/>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latin typeface="Calibri"/>
              <a:cs typeface="Calibri"/>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241900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questions are available in Microsoft Forms – </a:t>
            </a:r>
          </a:p>
          <a:p>
            <a:r>
              <a:rPr lang="en-US" b="0" i="0" dirty="0">
                <a:solidFill>
                  <a:srgbClr val="FFFFFF"/>
                </a:solidFill>
                <a:effectLst/>
                <a:latin typeface="Segoe UI" panose="020B0502040204020203" pitchFamily="34" charset="0"/>
              </a:rPr>
              <a:t>AZ-305 Design a business continuity solution (Module 10) – https://forms.office.com/Pages/ShareFormPage.aspx?id=v4j5cvGGr0GRqy180BHbR5NEFZBpuAZBgxPOGXi_gX5UQzFZTzgxNjBFQzZXQVZRU0k3M0FVV1NSTS4u&amp;sharetoken=nNMz5svApEd99mypF0Iu&amp;wdLOR=c6BE7BD57-791A-428F-B27D-A36BE24E9BF4</a:t>
            </a:r>
          </a:p>
          <a:p>
            <a:endParaRPr lang="en-US" dirty="0"/>
          </a:p>
          <a:p>
            <a:r>
              <a:rPr lang="en-US" dirty="0"/>
              <a:t>Protect your virtual machines by using Azure Backup - https://docs.microsoft.com/learn/modules/implement-hybrid-backup-recovery-windows-server-iaas/</a:t>
            </a:r>
          </a:p>
          <a:p>
            <a:r>
              <a:rPr lang="en-US" dirty="0"/>
              <a:t>Disaster recovery and backup - https://docs.microsoft.com/learn/modules/cmu-disaster-recovery-backup/</a:t>
            </a:r>
          </a:p>
          <a:p>
            <a:r>
              <a:rPr lang="en-US" dirty="0"/>
              <a:t>Back up and restore your Azure SQL database – https://docs.microsoft.com/learn/modules/backup-restore-azure-sql/</a:t>
            </a:r>
          </a:p>
          <a:p>
            <a:r>
              <a:rPr lang="en-US" dirty="0"/>
              <a:t>Protect your Azure infrastructure with Azure Site Recovery - https://docs.microsoft.com/learn/modules/protect-infrastructure-with-site-recovery/</a:t>
            </a:r>
          </a:p>
          <a:p>
            <a:r>
              <a:rPr lang="en-US" dirty="0"/>
              <a:t>Protect your on-premises infrastructure from disasters with Azure Site Recovery - https://docs.microsoft.com/learn/modules/protect-on-premises-infrastructure-with-azure-site-recovery/</a:t>
            </a:r>
          </a:p>
          <a:p>
            <a:r>
              <a:rPr lang="en-US" dirty="0"/>
              <a:t>Design your site recovery solution in Azure - https://docs.microsoft.com/learn/modules/design-your-site-recovery-solution-in-azure/</a:t>
            </a:r>
          </a:p>
          <a:p>
            <a:r>
              <a:rPr lang="en-US" dirty="0"/>
              <a:t>Backup and restore your Azure SQL database - Learn | Microsoft Docs - https://docs.microsoft.com/learn/modules/backup-restore-azure-sql/3-exercise-configure-backup</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3036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If you didn’t use this whiteboard in the non-relational storage module, you can use it now to discuss backup options. </a:t>
            </a:r>
          </a:p>
          <a:p>
            <a:r>
              <a:rPr lang="en-US" b="0" i="0" dirty="0">
                <a:solidFill>
                  <a:srgbClr val="171717"/>
                </a:solidFill>
                <a:effectLst/>
                <a:latin typeface="Segoe UI" panose="020B0502040204020203" pitchFamily="34" charset="0"/>
              </a:rPr>
              <a:t>Archive your on-premises data to Azure Blob storage - https://docs.microsoft.com/azure/architecture/solution-ideas/articles/backup-archive-on-premises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09270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Exam page - https://docs.microsoft.com/learn/certifications/exams/az-305</a:t>
            </a:r>
          </a:p>
          <a:p>
            <a:endParaRPr lang="en-US" dirty="0"/>
          </a:p>
          <a:p>
            <a:r>
              <a:rPr lang="en-US" b="1" dirty="0"/>
              <a:t>Prerequisites</a:t>
            </a:r>
          </a:p>
          <a:p>
            <a:pPr marL="171450" indent="-171450">
              <a:buFont typeface="Arial" panose="020B0604020202020204" pitchFamily="34" charset="0"/>
              <a:buChar char="•"/>
            </a:pPr>
            <a:r>
              <a:rPr lang="en-US" dirty="0"/>
              <a:t>Conceptual knowledge of Business Continuity and Disaster Recovery solutions.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Working experience with object replication, backup solution tools, and recovery options. </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253735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Aft>
                <a:spcPts val="600"/>
              </a:spcAft>
              <a:buFont typeface="Arial" panose="020B0604020202020204" pitchFamily="34" charset="0"/>
              <a:buNone/>
            </a:pPr>
            <a:r>
              <a:rPr lang="en-US" sz="900" dirty="0"/>
              <a:t>Why do you need both disaster recovery and backup? </a:t>
            </a:r>
          </a:p>
          <a:p>
            <a:pPr marL="0" indent="0">
              <a:lnSpc>
                <a:spcPct val="90000"/>
              </a:lnSpc>
              <a:spcAft>
                <a:spcPts val="600"/>
              </a:spcAft>
              <a:buFont typeface="Arial" panose="020B0604020202020204" pitchFamily="34" charset="0"/>
              <a:buNone/>
            </a:pPr>
            <a:r>
              <a:rPr lang="en-US" sz="900" dirty="0"/>
              <a:t>https://learn.microsoft.com/training/modules/describe-high-availability-disaster-recovery-strategies/3-explore-high-availability-disaster-recovery-options</a:t>
            </a:r>
          </a:p>
          <a:p>
            <a:pPr marL="0" indent="0">
              <a:lnSpc>
                <a:spcPct val="90000"/>
              </a:lnSpc>
              <a:spcAft>
                <a:spcPts val="600"/>
              </a:spcAft>
              <a:buFont typeface="Arial" panose="020B0604020202020204" pitchFamily="34" charset="0"/>
              <a:buNone/>
            </a:pPr>
            <a:r>
              <a:rPr lang="en-US" sz="900" dirty="0"/>
              <a:t>Why would you test your disaster recovery?</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043770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Enterprise-scale business continuity and disaster recovery - https://docs.microsoft.com/azure/cloud-adoption-framework/ready/enterprise-scale/business-continuity-and-disaster-recovery</a:t>
            </a:r>
          </a:p>
          <a:p>
            <a:r>
              <a:rPr lang="en-US" dirty="0"/>
              <a:t>Backup and disaster recovery for Azure applications - https://docs.microsoft.com/azure/architecture/framework/resiliency/backup-and-recovery</a:t>
            </a:r>
          </a:p>
          <a:p>
            <a:endParaRPr lang="en-US" dirty="0"/>
          </a:p>
          <a:p>
            <a:r>
              <a:rPr lang="en-US" dirty="0"/>
              <a:t>MTBF is how long a component can reasonably expect to last between outages. MTTR is the average time it takes to restore a component after a failure. Use these metrics to determine where you need to add redundancy, and to determine service-level agreements (SLAs) for customers. </a:t>
            </a:r>
          </a:p>
          <a:p>
            <a:endParaRPr lang="en-US" dirty="0"/>
          </a:p>
          <a:p>
            <a:r>
              <a:rPr lang="en-US" sz="1800" dirty="0">
                <a:effectLst/>
                <a:latin typeface="Calibri" panose="020F0502020204030204" pitchFamily="34" charset="0"/>
                <a:ea typeface="Calibri" panose="020F0502020204030204" pitchFamily="34" charset="0"/>
              </a:rPr>
              <a:t>The recovery time objective (RTO) is the maximum acceptable time one of your apps can be unavailable following an incident. The recovery point objective (RPO) is the maximum duration of data loss that is acceptable during a disaster. Also consider the recovery level objective (RLO). This metric determines the granularity of recovery. In other words, whether you must be able to recover a server farm, a web app, a site, or just a specific item. To determine these values, conduct a risk assessment. Ensure that you understand the cost and risk of downtime or data loss in your organization.</a:t>
            </a:r>
          </a:p>
          <a:p>
            <a:pPr marL="244218" lvl="0" indent="0" algn="l">
              <a:buFont typeface="Arial" panose="020B0604020202020204" pitchFamily="34" charset="0"/>
              <a:buNone/>
            </a:pPr>
            <a:endParaRPr lang="en-US" sz="1800" b="0" i="0" dirty="0">
              <a:solidFill>
                <a:schemeClr val="tx1"/>
              </a:solidFill>
              <a:effectLst/>
              <a:latin typeface="Calibri" panose="020F0502020204030204" pitchFamily="34" charset="0"/>
            </a:endParaRPr>
          </a:p>
          <a:p>
            <a:pPr marL="415668" lvl="0" indent="-171450" algn="l">
              <a:buFont typeface="Arial" panose="020B0604020202020204" pitchFamily="34" charset="0"/>
              <a:buChar char="•"/>
            </a:pPr>
            <a:r>
              <a:rPr lang="en-US" b="0" i="0" dirty="0">
                <a:solidFill>
                  <a:srgbClr val="24292F"/>
                </a:solidFill>
                <a:effectLst/>
                <a:latin typeface="-apple-system"/>
              </a:rPr>
              <a:t>Which regions do you need to deploy to? Are they Paired Regions?</a:t>
            </a:r>
          </a:p>
          <a:p>
            <a:pPr marL="415668" lvl="0" indent="-171450" algn="l">
              <a:buFont typeface="Arial" panose="020B0604020202020204" pitchFamily="34" charset="0"/>
              <a:buChar char="•"/>
            </a:pPr>
            <a:r>
              <a:rPr lang="en-US" b="0" i="0" dirty="0">
                <a:solidFill>
                  <a:srgbClr val="24292F"/>
                </a:solidFill>
                <a:effectLst/>
                <a:latin typeface="-apple-system"/>
              </a:rPr>
              <a:t>Will the DR solution need to meet the same production requirements (ex. same/reduced traffic, lower performance)</a:t>
            </a:r>
          </a:p>
          <a:p>
            <a:pPr marL="415668" lvl="0" indent="-171450" algn="l">
              <a:buFont typeface="Arial" panose="020B0604020202020204" pitchFamily="34" charset="0"/>
              <a:buChar char="•"/>
            </a:pPr>
            <a:r>
              <a:rPr lang="en-US" b="0" i="0" dirty="0">
                <a:solidFill>
                  <a:srgbClr val="24292F"/>
                </a:solidFill>
                <a:effectLst/>
                <a:latin typeface="-apple-system"/>
              </a:rPr>
              <a:t>How do users access the service now, via IP, URL etc..</a:t>
            </a:r>
          </a:p>
          <a:p>
            <a:pPr marL="415668" lvl="0" indent="-171450" algn="l">
              <a:buFont typeface="Arial" panose="020B0604020202020204" pitchFamily="34" charset="0"/>
              <a:buChar char="•"/>
            </a:pPr>
            <a:r>
              <a:rPr lang="en-US" b="0" i="0" dirty="0">
                <a:solidFill>
                  <a:srgbClr val="24292F"/>
                </a:solidFill>
                <a:effectLst/>
                <a:latin typeface="-apple-system"/>
              </a:rPr>
              <a:t>Do you have an existing DR or Incident Recovery Plan?</a:t>
            </a:r>
          </a:p>
          <a:p>
            <a:pPr marL="415668" lvl="0" indent="-171450" algn="l">
              <a:buFont typeface="Arial" panose="020B0604020202020204" pitchFamily="34" charset="0"/>
              <a:buChar char="•"/>
            </a:pPr>
            <a:r>
              <a:rPr lang="en-US" b="0" i="0" dirty="0">
                <a:solidFill>
                  <a:srgbClr val="24292F"/>
                </a:solidFill>
                <a:effectLst/>
                <a:latin typeface="-apple-system"/>
              </a:rPr>
              <a:t>How do you perform DR testing?</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9/23/2023 6:17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519994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Aft>
                <a:spcPts val="600"/>
              </a:spcAft>
              <a:buFont typeface="Arial" panose="020B0604020202020204" pitchFamily="34" charset="0"/>
              <a:buNone/>
            </a:pPr>
            <a:r>
              <a:rPr lang="en-US" sz="900" dirty="0"/>
              <a:t>In what scenarios can you use Azure Backup? </a:t>
            </a:r>
          </a:p>
          <a:p>
            <a:pPr marL="0" indent="0">
              <a:lnSpc>
                <a:spcPct val="90000"/>
              </a:lnSpc>
              <a:spcAft>
                <a:spcPts val="600"/>
              </a:spcAft>
              <a:buFont typeface="Arial" panose="020B0604020202020204" pitchFamily="34" charset="0"/>
              <a:buNone/>
            </a:pPr>
            <a:r>
              <a:rPr lang="en-US" sz="900" dirty="0"/>
              <a:t>https://learn.microsoft.com/azure/backup/backup-support-matrix</a:t>
            </a:r>
          </a:p>
          <a:p>
            <a:pPr marL="0" indent="0">
              <a:lnSpc>
                <a:spcPct val="90000"/>
              </a:lnSpc>
              <a:spcAft>
                <a:spcPts val="600"/>
              </a:spcAft>
              <a:buFont typeface="Arial" panose="020B0604020202020204" pitchFamily="34" charset="0"/>
              <a:buNone/>
            </a:pPr>
            <a:r>
              <a:rPr lang="en-US" sz="900" dirty="0"/>
              <a:t>https://learn.microsoft.com/azure/backup/backup-azure-sql-database</a:t>
            </a:r>
          </a:p>
          <a:p>
            <a:pPr marL="0" indent="0">
              <a:lnSpc>
                <a:spcPct val="90000"/>
              </a:lnSpc>
              <a:spcAft>
                <a:spcPts val="600"/>
              </a:spcAft>
              <a:buFont typeface="Arial" panose="020B0604020202020204" pitchFamily="34" charset="0"/>
              <a:buNone/>
            </a:pPr>
            <a:r>
              <a:rPr lang="en-US" sz="900" dirty="0"/>
              <a:t>How will you determine the cost of backups? </a:t>
            </a:r>
          </a:p>
          <a:p>
            <a:pPr marL="0" indent="0">
              <a:lnSpc>
                <a:spcPct val="90000"/>
              </a:lnSpc>
              <a:spcAft>
                <a:spcPts val="600"/>
              </a:spcAft>
              <a:buFont typeface="Arial" panose="020B0604020202020204" pitchFamily="34" charset="0"/>
              <a:buNone/>
            </a:pPr>
            <a:r>
              <a:rPr lang="en-US" sz="900" dirty="0"/>
              <a:t>https://azure.microsoft.com/en-us/pricing/details/backup/</a:t>
            </a:r>
          </a:p>
          <a:p>
            <a:pPr marL="0" indent="0">
              <a:lnSpc>
                <a:spcPct val="90000"/>
              </a:lnSpc>
              <a:spcAft>
                <a:spcPts val="600"/>
              </a:spcAft>
              <a:buFont typeface="Arial" panose="020B0604020202020204" pitchFamily="34" charset="0"/>
              <a:buNone/>
            </a:pPr>
            <a:r>
              <a:rPr lang="en-US" sz="900" dirty="0"/>
              <a:t>What will you consider when determining what to backup and how long to retain backups?</a:t>
            </a:r>
          </a:p>
          <a:p>
            <a:pPr marL="0" indent="0">
              <a:lnSpc>
                <a:spcPct val="90000"/>
              </a:lnSpc>
              <a:spcAft>
                <a:spcPts val="600"/>
              </a:spcAft>
              <a:buFont typeface="Arial" panose="020B0604020202020204" pitchFamily="34" charset="0"/>
              <a:buNone/>
            </a:pPr>
            <a:r>
              <a:rPr lang="en-US" sz="900" dirty="0"/>
              <a:t>https://learn.microsoft.com/azure/backup/backup-azure-vm-backup-faq</a:t>
            </a:r>
          </a:p>
          <a:p>
            <a:pPr marL="0" indent="0">
              <a:lnSpc>
                <a:spcPct val="90000"/>
              </a:lnSpc>
              <a:spcAft>
                <a:spcPts val="600"/>
              </a:spcAft>
              <a:buFont typeface="Arial" panose="020B0604020202020204" pitchFamily="34" charset="0"/>
              <a:buNone/>
            </a:pPr>
            <a:r>
              <a:rPr lang="en-US" sz="900" dirty="0"/>
              <a:t>https://learn.microsoft.com/azure/backup/archive-tier-support</a:t>
            </a:r>
          </a:p>
          <a:p>
            <a:pPr marL="0" indent="0">
              <a:lnSpc>
                <a:spcPct val="90000"/>
              </a:lnSpc>
              <a:spcAft>
                <a:spcPts val="600"/>
              </a:spcAft>
              <a:buFont typeface="Arial" panose="020B0604020202020204" pitchFamily="34" charset="0"/>
              <a:buNone/>
            </a:pPr>
            <a:r>
              <a:rPr lang="en-US" sz="900" dirty="0"/>
              <a:t>Why is it important to protect your Azure Backup? How can you accomplish this? </a:t>
            </a:r>
          </a:p>
          <a:p>
            <a:r>
              <a:rPr lang="en-US" dirty="0"/>
              <a:t>https://learn.microsoft.com/azure/backup/guidance-best-practices#security-considerations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751767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Focus on business requirements and not the technology, which will be discussed later.</a:t>
            </a:r>
          </a:p>
          <a:p>
            <a:endParaRPr lang="pt-BR" dirty="0"/>
          </a:p>
          <a:p>
            <a:r>
              <a:rPr lang="pt-BR" dirty="0"/>
              <a:t>Azure Backup - https://docs.microsoft.com/azure/backup/backup-overview</a:t>
            </a:r>
          </a:p>
          <a:p>
            <a:pPr algn="l"/>
            <a:r>
              <a:rPr lang="en-US" b="0" i="0" dirty="0">
                <a:solidFill>
                  <a:srgbClr val="171717"/>
                </a:solidFill>
                <a:effectLst/>
                <a:latin typeface="Segoe UI" panose="020B0502040204020203" pitchFamily="34" charset="0"/>
              </a:rPr>
              <a:t>Recovery Services vaults overview - </a:t>
            </a:r>
            <a:r>
              <a:rPr lang="en-US" b="0" i="0" dirty="0">
                <a:effectLst/>
                <a:latin typeface="Segoe UI" panose="020B0502040204020203" pitchFamily="34" charset="0"/>
              </a:rPr>
              <a:t>https://docs.microsoft.com/azure/backup/backup-azure-recovery-services-vault-overview</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Vault considerations - https://docs.microsoft.com/azure/backup/guidance-best-practices#vault-considerations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Backup policy considerations - https://docs.microsoft.com/azure/backup/guidance-best-practices#backup-policy-considerations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71717"/>
                </a:solidFill>
                <a:effectLst/>
                <a:latin typeface="Segoe UI" panose="020B0502040204020203" pitchFamily="34" charset="0"/>
              </a:rPr>
              <a:t>What is Azure Backup? - </a:t>
            </a:r>
            <a:r>
              <a:rPr lang="en-US" dirty="0"/>
              <a:t>https://docs.microsoft.com/learn/modules/intro-to-azure-backup/2-what-is-azure-backup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130455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Aft>
                <a:spcPts val="600"/>
              </a:spcAft>
              <a:buFont typeface="Arial" panose="020B0604020202020204" pitchFamily="34" charset="0"/>
              <a:buNone/>
            </a:pPr>
            <a:r>
              <a:rPr lang="en-US" sz="900" dirty="0"/>
              <a:t>What are the Azure Blob storage features you can use to recover data without Azure Backup?</a:t>
            </a:r>
          </a:p>
          <a:p>
            <a:pPr marL="0" indent="0">
              <a:lnSpc>
                <a:spcPct val="90000"/>
              </a:lnSpc>
              <a:spcAft>
                <a:spcPts val="600"/>
              </a:spcAft>
              <a:buFont typeface="Arial" panose="020B0604020202020204" pitchFamily="34" charset="0"/>
              <a:buNone/>
            </a:pPr>
            <a:r>
              <a:rPr lang="en-US" sz="900" dirty="0"/>
              <a:t>https://learn.microsoft.com/azure/storage/blobs/data-protection-overview</a:t>
            </a:r>
          </a:p>
          <a:p>
            <a:pPr marL="0" indent="0">
              <a:lnSpc>
                <a:spcPct val="90000"/>
              </a:lnSpc>
              <a:spcAft>
                <a:spcPts val="600"/>
              </a:spcAft>
              <a:buFont typeface="Arial" panose="020B0604020202020204" pitchFamily="34" charset="0"/>
              <a:buNone/>
            </a:pPr>
            <a:r>
              <a:rPr lang="en-US" sz="900" dirty="0"/>
              <a:t>What are your options for a Point-in-time restore on Azure Blob storage? </a:t>
            </a:r>
          </a:p>
          <a:p>
            <a:pPr marL="0" indent="0">
              <a:lnSpc>
                <a:spcPct val="90000"/>
              </a:lnSpc>
              <a:spcAft>
                <a:spcPts val="600"/>
              </a:spcAft>
              <a:buFont typeface="Arial" panose="020B0604020202020204" pitchFamily="34" charset="0"/>
              <a:buNone/>
            </a:pPr>
            <a:r>
              <a:rPr lang="en-US" sz="900" dirty="0"/>
              <a:t>https://learn.microsoft.com/azure/storage/blobs/point-in-time-restore-overview</a:t>
            </a:r>
          </a:p>
          <a:p>
            <a:pPr marL="0" indent="0">
              <a:lnSpc>
                <a:spcPct val="90000"/>
              </a:lnSpc>
              <a:spcAft>
                <a:spcPts val="600"/>
              </a:spcAft>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657601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Container soft delete</a:t>
            </a:r>
            <a:r>
              <a:rPr lang="en-US" b="0" dirty="0">
                <a:solidFill>
                  <a:srgbClr val="A31515"/>
                </a:solidFill>
                <a:effectLst/>
                <a:latin typeface="Consolas" panose="020B0609020204030204" pitchFamily="49" charset="0"/>
              </a:rPr>
              <a:t> - https://docs.microsoft.com/azure/storage/blobs/soft-delete-container-enable</a:t>
            </a:r>
          </a:p>
          <a:p>
            <a:r>
              <a:rPr lang="en-US" b="0" dirty="0">
                <a:solidFill>
                  <a:srgbClr val="000000"/>
                </a:solidFill>
                <a:effectLst/>
                <a:latin typeface="Consolas" panose="020B0609020204030204" pitchFamily="49" charset="0"/>
              </a:rPr>
              <a:t>Blob soft delete</a:t>
            </a:r>
            <a:r>
              <a:rPr lang="en-US" b="0" dirty="0">
                <a:solidFill>
                  <a:srgbClr val="A31515"/>
                </a:solidFill>
                <a:effectLst/>
                <a:latin typeface="Consolas" panose="020B0609020204030204" pitchFamily="49" charset="0"/>
              </a:rPr>
              <a:t> - https://docs.microsoft.com/azure/storage/blobs/soft-delete-blob-enable</a:t>
            </a:r>
          </a:p>
          <a:p>
            <a:r>
              <a:rPr lang="en-US" b="0" dirty="0">
                <a:solidFill>
                  <a:srgbClr val="000000"/>
                </a:solidFill>
                <a:effectLst/>
                <a:latin typeface="Consolas" panose="020B0609020204030204" pitchFamily="49" charset="0"/>
              </a:rPr>
              <a:t>Blob versioning - </a:t>
            </a:r>
            <a:r>
              <a:rPr lang="en-US" b="0" dirty="0">
                <a:solidFill>
                  <a:srgbClr val="A31515"/>
                </a:solidFill>
                <a:effectLst/>
                <a:latin typeface="Consolas" panose="020B0609020204030204" pitchFamily="49" charset="0"/>
              </a:rPr>
              <a:t>https://docs.microsoft.com/azure/storage/blobs/versioning-enable</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b="0" i="0" dirty="0">
                <a:solidFill>
                  <a:srgbClr val="202124"/>
                </a:solidFill>
                <a:effectLst/>
                <a:latin typeface="Roboto" panose="02000000000000000000" pitchFamily="2" charset="0"/>
              </a:rPr>
              <a:t>Blob versioning, to automatically maintain previous versions of a blob</a:t>
            </a:r>
            <a:r>
              <a:rPr lang="en-US" b="0" i="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0315327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2" name="TextBox 1">
            <a:extLst>
              <a:ext uri="{FF2B5EF4-FFF2-40B4-BE49-F238E27FC236}">
                <a16:creationId xmlns:a16="http://schemas.microsoft.com/office/drawing/2014/main" id="{58061CFC-0D10-1D93-8188-5CE1864DE6D8}"/>
              </a:ext>
            </a:extLst>
          </p:cNvPr>
          <p:cNvSpPr txBox="1"/>
          <p:nvPr userDrawn="1"/>
        </p:nvSpPr>
        <p:spPr>
          <a:xfrm>
            <a:off x="418643" y="6312023"/>
            <a:ext cx="3794950" cy="447815"/>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100" dirty="0">
                <a:solidFill>
                  <a:srgbClr val="000000"/>
                </a:solidFill>
              </a:rPr>
              <a:t>© Copyright Microsoft Corporation. All rights reserved.</a:t>
            </a:r>
          </a:p>
        </p:txBody>
      </p:sp>
    </p:spTree>
    <p:extLst>
      <p:ext uri="{BB962C8B-B14F-4D97-AF65-F5344CB8AC3E}">
        <p14:creationId xmlns:p14="http://schemas.microsoft.com/office/powerpoint/2010/main" val="77409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ection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Tree>
    <p:extLst>
      <p:ext uri="{BB962C8B-B14F-4D97-AF65-F5344CB8AC3E}">
        <p14:creationId xmlns:p14="http://schemas.microsoft.com/office/powerpoint/2010/main" val="46479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kern="1200" cap="none" spc="0"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74493642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30887"/>
          </a:xfrm>
        </p:spPr>
        <p:txBody>
          <a:bodyPr tIns="45720" rIns="0" bIns="45720"/>
          <a:lstStyle>
            <a:lvl1pPr>
              <a:defRPr sz="2200" b="0">
                <a:solidFill>
                  <a:schemeClr val="tx2">
                    <a:lumMod val="50000"/>
                  </a:schemeClr>
                </a:solidFill>
                <a:latin typeface="+mj-lt"/>
              </a:defRPr>
            </a:lvl1pPr>
          </a:lstStyle>
          <a:p>
            <a:r>
              <a:rPr lang="en-US" dirty="0"/>
              <a:t>Subheading Segoe UI </a:t>
            </a:r>
            <a:r>
              <a:rPr lang="en-US" dirty="0" err="1"/>
              <a:t>Semibold</a:t>
            </a:r>
            <a:r>
              <a:rPr lang="en-US" dirty="0"/>
              <a:t> 22 </a:t>
            </a:r>
            <a:r>
              <a:rPr lang="en-US" dirty="0" err="1"/>
              <a:t>pt</a:t>
            </a:r>
            <a:endParaRPr lang="en-US" dirty="0"/>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7"/>
            <a:ext cx="3121026" cy="393691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Check your knowledge questions and review</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112507"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grpSp>
        <p:nvGrpSpPr>
          <p:cNvPr id="3" name="Group 2">
            <a:extLst>
              <a:ext uri="{FF2B5EF4-FFF2-40B4-BE49-F238E27FC236}">
                <a16:creationId xmlns:a16="http://schemas.microsoft.com/office/drawing/2014/main" id="{C54C7EE8-4313-2803-B06C-A5BA61EA412A}"/>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4" name="Oval 3">
              <a:extLst>
                <a:ext uri="{FF2B5EF4-FFF2-40B4-BE49-F238E27FC236}">
                  <a16:creationId xmlns:a16="http://schemas.microsoft.com/office/drawing/2014/main" id="{3F97E22B-DD1F-99A5-25F7-1E4F4F58DA7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1C046DA-F3B0-17BF-4867-63F317F8ACA9}"/>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40040084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
        <p:nvSpPr>
          <p:cNvPr id="3" name="TextBox 2">
            <a:extLst>
              <a:ext uri="{FF2B5EF4-FFF2-40B4-BE49-F238E27FC236}">
                <a16:creationId xmlns:a16="http://schemas.microsoft.com/office/drawing/2014/main" id="{1A599E75-BFFC-9FE6-EE1D-44C443759F0B}"/>
              </a:ext>
            </a:extLst>
          </p:cNvPr>
          <p:cNvSpPr txBox="1"/>
          <p:nvPr userDrawn="1"/>
        </p:nvSpPr>
        <p:spPr>
          <a:xfrm>
            <a:off x="418643" y="6312023"/>
            <a:ext cx="3794950" cy="447815"/>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100" dirty="0">
                <a:solidFill>
                  <a:srgbClr val="000000"/>
                </a:solidFill>
              </a:rPr>
              <a:t>© Copyright Microsoft Corporation. All rights reserved.</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705" r:id="rId1"/>
    <p:sldLayoutId id="2147484706" r:id="rId2"/>
    <p:sldLayoutId id="2147484707" r:id="rId3"/>
    <p:sldLayoutId id="2147484562" r:id="rId4"/>
    <p:sldLayoutId id="2147484680" r:id="rId5"/>
    <p:sldLayoutId id="2147484708" r:id="rId6"/>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azure/site-recovery/site-recovery-overview"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hyperlink" Target="https://docs.microsoft.com/en-us/learn/modules/backup-restore-azure-sql/3-exercise-configure-backup" TargetMode="External"/><Relationship Id="rId3" Type="http://schemas.openxmlformats.org/officeDocument/2006/relationships/hyperlink" Target="https://docs.microsoft.com/learn/modules/implement-hybrid-backup-recovery-windows-server-iaas/" TargetMode="External"/><Relationship Id="rId7" Type="http://schemas.openxmlformats.org/officeDocument/2006/relationships/hyperlink" Target="https://docs.microsoft.com/learn/modules/design-your-site-recovery-solution-in-azure/"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hyperlink" Target="https://docs.microsoft.com/learn/modules/protect-infrastructure-with-site-recovery/" TargetMode="External"/><Relationship Id="rId5" Type="http://schemas.openxmlformats.org/officeDocument/2006/relationships/hyperlink" Target="https://docs.microsoft.com/learn/modules/backup-restore-azure-sql/" TargetMode="External"/><Relationship Id="rId4" Type="http://schemas.openxmlformats.org/officeDocument/2006/relationships/hyperlink" Target="https://docs.microsoft.com/learn/modules/cmu-disaster-recovery-backup/"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docs.microsoft.com/azure/backup/backup-overview" TargetMode="External"/><Relationship Id="rId7" Type="http://schemas.openxmlformats.org/officeDocument/2006/relationships/image" Target="../media/image12.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2" y="3429000"/>
            <a:ext cx="5686955" cy="1231106"/>
          </a:xfrm>
        </p:spPr>
        <p:txBody>
          <a:bodyPr/>
          <a:lstStyle/>
          <a:p>
            <a:r>
              <a:rPr lang="en-US" dirty="0"/>
              <a:t>AZ-305T00A</a:t>
            </a:r>
            <a:br>
              <a:rPr lang="en-US" dirty="0"/>
            </a:br>
            <a:r>
              <a:rPr lang="en-US" dirty="0"/>
              <a:t>Microsoft</a:t>
            </a:r>
            <a:br>
              <a:rPr lang="en-US" dirty="0"/>
            </a:br>
            <a:r>
              <a:rPr lang="en-US" dirty="0"/>
              <a:t>Azure Infrastructure Architect</a:t>
            </a:r>
          </a:p>
        </p:txBody>
      </p:sp>
    </p:spTree>
    <p:extLst>
      <p:ext uri="{BB962C8B-B14F-4D97-AF65-F5344CB8AC3E}">
        <p14:creationId xmlns:p14="http://schemas.microsoft.com/office/powerpoint/2010/main" val="74067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E798D-DAD1-4B44-94DA-D78B1E968C3B}"/>
              </a:ext>
            </a:extLst>
          </p:cNvPr>
          <p:cNvSpPr>
            <a:spLocks noGrp="1"/>
          </p:cNvSpPr>
          <p:nvPr>
            <p:ph type="title"/>
          </p:nvPr>
        </p:nvSpPr>
        <p:spPr/>
        <p:txBody>
          <a:bodyPr/>
          <a:lstStyle/>
          <a:p>
            <a:r>
              <a:rPr lang="en-US" dirty="0"/>
              <a:t>Design for blob backup and recovery</a:t>
            </a:r>
          </a:p>
        </p:txBody>
      </p:sp>
    </p:spTree>
    <p:extLst>
      <p:ext uri="{BB962C8B-B14F-4D97-AF65-F5344CB8AC3E}">
        <p14:creationId xmlns:p14="http://schemas.microsoft.com/office/powerpoint/2010/main" val="154240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C2C7A-6A58-E367-B48C-70AB65A44828}"/>
              </a:ext>
            </a:extLst>
          </p:cNvPr>
          <p:cNvSpPr>
            <a:spLocks noGrp="1"/>
          </p:cNvSpPr>
          <p:nvPr>
            <p:ph type="title"/>
          </p:nvPr>
        </p:nvSpPr>
        <p:spPr/>
        <p:txBody>
          <a:bodyPr/>
          <a:lstStyle/>
          <a:p>
            <a:r>
              <a:rPr lang="en-US" dirty="0"/>
              <a:t>Blob backup and recovery – whiteboard and discussion (notes)</a:t>
            </a:r>
          </a:p>
        </p:txBody>
      </p:sp>
      <p:pic>
        <p:nvPicPr>
          <p:cNvPr id="5" name="Picture 4" descr="Optional whiteboard for the topic. ">
            <a:extLst>
              <a:ext uri="{FF2B5EF4-FFF2-40B4-BE49-F238E27FC236}">
                <a16:creationId xmlns:a16="http://schemas.microsoft.com/office/drawing/2014/main" id="{5FE12A29-AC1E-4839-33D0-3367B0E50118}"/>
              </a:ext>
            </a:extLst>
          </p:cNvPr>
          <p:cNvPicPr>
            <a:picLocks noChangeAspect="1"/>
          </p:cNvPicPr>
          <p:nvPr/>
        </p:nvPicPr>
        <p:blipFill>
          <a:blip r:embed="rId3">
            <a:grayscl/>
          </a:blip>
          <a:stretch>
            <a:fillRect/>
          </a:stretch>
        </p:blipFill>
        <p:spPr>
          <a:xfrm>
            <a:off x="2194654" y="1323548"/>
            <a:ext cx="7600988" cy="4457142"/>
          </a:xfrm>
          <a:prstGeom prst="rect">
            <a:avLst/>
          </a:prstGeom>
          <a:ln>
            <a:solidFill>
              <a:schemeClr val="tx1"/>
            </a:solidFill>
          </a:ln>
        </p:spPr>
      </p:pic>
    </p:spTree>
    <p:extLst>
      <p:ext uri="{BB962C8B-B14F-4D97-AF65-F5344CB8AC3E}">
        <p14:creationId xmlns:p14="http://schemas.microsoft.com/office/powerpoint/2010/main" val="3469732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8161BF-A03F-4E5C-9C8E-5748A321DCFF}"/>
              </a:ext>
            </a:extLst>
          </p:cNvPr>
          <p:cNvSpPr>
            <a:spLocks noGrp="1"/>
          </p:cNvSpPr>
          <p:nvPr>
            <p:ph type="title"/>
          </p:nvPr>
        </p:nvSpPr>
        <p:spPr>
          <a:xfrm>
            <a:off x="418643" y="440494"/>
            <a:ext cx="11341268" cy="642840"/>
          </a:xfrm>
        </p:spPr>
        <p:txBody>
          <a:bodyPr/>
          <a:lstStyle/>
          <a:p>
            <a:r>
              <a:rPr lang="en-US" dirty="0"/>
              <a:t>Considerations for soft delete</a:t>
            </a:r>
          </a:p>
        </p:txBody>
      </p:sp>
      <p:sp>
        <p:nvSpPr>
          <p:cNvPr id="7" name="Text Placeholder 2">
            <a:extLst>
              <a:ext uri="{FF2B5EF4-FFF2-40B4-BE49-F238E27FC236}">
                <a16:creationId xmlns:a16="http://schemas.microsoft.com/office/drawing/2014/main" id="{7F3950B4-8AA3-E54A-A0FD-E9AF02B259D2}"/>
              </a:ext>
            </a:extLst>
          </p:cNvPr>
          <p:cNvSpPr>
            <a:spLocks noGrp="1"/>
          </p:cNvSpPr>
          <p:nvPr>
            <p:ph type="body" sz="quarter" idx="10"/>
          </p:nvPr>
        </p:nvSpPr>
        <p:spPr>
          <a:xfrm>
            <a:off x="432089" y="1083334"/>
            <a:ext cx="11341268" cy="430887"/>
          </a:xfrm>
        </p:spPr>
        <p:txBody>
          <a:bodyPr/>
          <a:lstStyle/>
          <a:p>
            <a:r>
              <a:rPr lang="en-US" dirty="0"/>
              <a:t>Consider soft delete with recovery times from 1 to 365 days</a:t>
            </a:r>
          </a:p>
        </p:txBody>
      </p:sp>
      <p:grpSp>
        <p:nvGrpSpPr>
          <p:cNvPr id="10" name="Group 9" descr="Container soft delete, blob soft delete, and blob versioning">
            <a:extLst>
              <a:ext uri="{FF2B5EF4-FFF2-40B4-BE49-F238E27FC236}">
                <a16:creationId xmlns:a16="http://schemas.microsoft.com/office/drawing/2014/main" id="{7C5E3BCB-3095-4948-98E5-86DB056A82EA}"/>
              </a:ext>
            </a:extLst>
          </p:cNvPr>
          <p:cNvGrpSpPr/>
          <p:nvPr/>
        </p:nvGrpSpPr>
        <p:grpSpPr>
          <a:xfrm>
            <a:off x="1452282" y="1725159"/>
            <a:ext cx="8294146" cy="2802751"/>
            <a:chOff x="106581" y="1011397"/>
            <a:chExt cx="8335351" cy="2802751"/>
          </a:xfrm>
        </p:grpSpPr>
        <p:sp>
          <p:nvSpPr>
            <p:cNvPr id="11" name="Rectangle 10">
              <a:extLst>
                <a:ext uri="{FF2B5EF4-FFF2-40B4-BE49-F238E27FC236}">
                  <a16:creationId xmlns:a16="http://schemas.microsoft.com/office/drawing/2014/main" id="{C05A9259-412C-4D47-8397-B615EA7C8614}"/>
                </a:ext>
              </a:extLst>
            </p:cNvPr>
            <p:cNvSpPr/>
            <p:nvPr/>
          </p:nvSpPr>
          <p:spPr bwMode="auto">
            <a:xfrm>
              <a:off x="6173330" y="2808797"/>
              <a:ext cx="1993187" cy="411162"/>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Version 1</a:t>
              </a:r>
            </a:p>
          </p:txBody>
        </p:sp>
        <p:sp>
          <p:nvSpPr>
            <p:cNvPr id="12" name="Rectangle 11">
              <a:extLst>
                <a:ext uri="{FF2B5EF4-FFF2-40B4-BE49-F238E27FC236}">
                  <a16:creationId xmlns:a16="http://schemas.microsoft.com/office/drawing/2014/main" id="{97C95765-5928-4285-A4EB-2A995FBE262C}"/>
                </a:ext>
              </a:extLst>
            </p:cNvPr>
            <p:cNvSpPr/>
            <p:nvPr/>
          </p:nvSpPr>
          <p:spPr bwMode="auto">
            <a:xfrm>
              <a:off x="6173329" y="3402986"/>
              <a:ext cx="1993187" cy="411162"/>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Version 2</a:t>
              </a:r>
            </a:p>
          </p:txBody>
        </p:sp>
        <p:sp>
          <p:nvSpPr>
            <p:cNvPr id="13" name="Rectangle 12">
              <a:extLst>
                <a:ext uri="{FF2B5EF4-FFF2-40B4-BE49-F238E27FC236}">
                  <a16:creationId xmlns:a16="http://schemas.microsoft.com/office/drawing/2014/main" id="{ACB2B0FA-C7CC-434E-AFD9-A44EFD807E65}"/>
                </a:ext>
              </a:extLst>
            </p:cNvPr>
            <p:cNvSpPr/>
            <p:nvPr/>
          </p:nvSpPr>
          <p:spPr bwMode="auto">
            <a:xfrm>
              <a:off x="6173330" y="1564374"/>
              <a:ext cx="1993187" cy="411162"/>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Version 1</a:t>
              </a:r>
            </a:p>
          </p:txBody>
        </p:sp>
        <p:sp>
          <p:nvSpPr>
            <p:cNvPr id="14" name="Rectangle 13">
              <a:extLst>
                <a:ext uri="{FF2B5EF4-FFF2-40B4-BE49-F238E27FC236}">
                  <a16:creationId xmlns:a16="http://schemas.microsoft.com/office/drawing/2014/main" id="{F3EA70E4-3ADF-483F-8092-182FD3D45CF2}"/>
                </a:ext>
              </a:extLst>
            </p:cNvPr>
            <p:cNvSpPr/>
            <p:nvPr/>
          </p:nvSpPr>
          <p:spPr bwMode="auto">
            <a:xfrm>
              <a:off x="6173329" y="2158563"/>
              <a:ext cx="1993187" cy="411162"/>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Version 2</a:t>
              </a:r>
            </a:p>
          </p:txBody>
        </p:sp>
        <p:sp>
          <p:nvSpPr>
            <p:cNvPr id="15" name="Rectangle 14">
              <a:extLst>
                <a:ext uri="{FF2B5EF4-FFF2-40B4-BE49-F238E27FC236}">
                  <a16:creationId xmlns:a16="http://schemas.microsoft.com/office/drawing/2014/main" id="{0B645A27-87A3-41A3-8042-266CC4E45D62}"/>
                </a:ext>
              </a:extLst>
            </p:cNvPr>
            <p:cNvSpPr/>
            <p:nvPr/>
          </p:nvSpPr>
          <p:spPr bwMode="auto">
            <a:xfrm>
              <a:off x="3388754" y="3125583"/>
              <a:ext cx="1993187" cy="411162"/>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Blob 2</a:t>
              </a:r>
            </a:p>
          </p:txBody>
        </p:sp>
        <p:sp>
          <p:nvSpPr>
            <p:cNvPr id="16" name="Rectangle 15">
              <a:extLst>
                <a:ext uri="{FF2B5EF4-FFF2-40B4-BE49-F238E27FC236}">
                  <a16:creationId xmlns:a16="http://schemas.microsoft.com/office/drawing/2014/main" id="{F3DFC643-B20A-4752-BB35-74D33A14848D}"/>
                </a:ext>
              </a:extLst>
            </p:cNvPr>
            <p:cNvSpPr/>
            <p:nvPr/>
          </p:nvSpPr>
          <p:spPr bwMode="auto">
            <a:xfrm>
              <a:off x="3388754" y="1881160"/>
              <a:ext cx="1993187" cy="411162"/>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Blob 1</a:t>
              </a:r>
            </a:p>
          </p:txBody>
        </p:sp>
        <p:sp>
          <p:nvSpPr>
            <p:cNvPr id="17" name="Rectangle 16">
              <a:extLst>
                <a:ext uri="{FF2B5EF4-FFF2-40B4-BE49-F238E27FC236}">
                  <a16:creationId xmlns:a16="http://schemas.microsoft.com/office/drawing/2014/main" id="{EA8F8F82-1AD2-432D-BC00-E07CBEB52D33}"/>
                </a:ext>
              </a:extLst>
            </p:cNvPr>
            <p:cNvSpPr/>
            <p:nvPr/>
          </p:nvSpPr>
          <p:spPr bwMode="auto">
            <a:xfrm>
              <a:off x="451643" y="2506174"/>
              <a:ext cx="1993187" cy="411162"/>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Container</a:t>
              </a:r>
            </a:p>
          </p:txBody>
        </p:sp>
        <p:sp>
          <p:nvSpPr>
            <p:cNvPr id="19" name="TextBox 18">
              <a:extLst>
                <a:ext uri="{FF2B5EF4-FFF2-40B4-BE49-F238E27FC236}">
                  <a16:creationId xmlns:a16="http://schemas.microsoft.com/office/drawing/2014/main" id="{FEC2129C-157F-4248-B2E7-FD1A5D065AD0}"/>
                </a:ext>
              </a:extLst>
            </p:cNvPr>
            <p:cNvSpPr txBox="1"/>
            <p:nvPr/>
          </p:nvSpPr>
          <p:spPr>
            <a:xfrm>
              <a:off x="106581" y="1018752"/>
              <a:ext cx="2811279" cy="400110"/>
            </a:xfrm>
            <a:prstGeom prst="rect">
              <a:avLst/>
            </a:prstGeom>
            <a:noFill/>
          </p:spPr>
          <p:txBody>
            <a:bodyPr wrap="square">
              <a:spAutoFit/>
            </a:bodyPr>
            <a:lstStyle/>
            <a:p>
              <a:pPr algn="ctr"/>
              <a:r>
                <a:rPr lang="en-US" sz="2000" b="1" dirty="0">
                  <a:solidFill>
                    <a:schemeClr val="tx1"/>
                  </a:solidFill>
                  <a:ea typeface="Segoe UI" pitchFamily="34" charset="0"/>
                  <a:cs typeface="Segoe UI" pitchFamily="34" charset="0"/>
                </a:rPr>
                <a:t>Container</a:t>
              </a:r>
              <a:r>
                <a:rPr lang="en-US" sz="2000" dirty="0">
                  <a:solidFill>
                    <a:schemeClr val="tx1"/>
                  </a:solidFill>
                  <a:ea typeface="Segoe UI" pitchFamily="34" charset="0"/>
                  <a:cs typeface="Segoe UI" pitchFamily="34" charset="0"/>
                </a:rPr>
                <a:t> soft delete</a:t>
              </a:r>
              <a:endParaRPr lang="en-US" sz="2000" dirty="0"/>
            </a:p>
          </p:txBody>
        </p:sp>
        <p:sp>
          <p:nvSpPr>
            <p:cNvPr id="20" name="TextBox 19">
              <a:extLst>
                <a:ext uri="{FF2B5EF4-FFF2-40B4-BE49-F238E27FC236}">
                  <a16:creationId xmlns:a16="http://schemas.microsoft.com/office/drawing/2014/main" id="{1542AFB8-F68E-45CE-916D-47187DC662FC}"/>
                </a:ext>
              </a:extLst>
            </p:cNvPr>
            <p:cNvSpPr txBox="1"/>
            <p:nvPr/>
          </p:nvSpPr>
          <p:spPr>
            <a:xfrm>
              <a:off x="3069840" y="1018752"/>
              <a:ext cx="2610056" cy="400110"/>
            </a:xfrm>
            <a:prstGeom prst="rect">
              <a:avLst/>
            </a:prstGeom>
            <a:noFill/>
          </p:spPr>
          <p:txBody>
            <a:bodyPr wrap="square">
              <a:spAutoFit/>
            </a:bodyPr>
            <a:lstStyle/>
            <a:p>
              <a:pPr algn="ctr"/>
              <a:r>
                <a:rPr lang="en-US" sz="2000" b="1" dirty="0">
                  <a:solidFill>
                    <a:schemeClr val="tx1"/>
                  </a:solidFill>
                  <a:ea typeface="Segoe UI" pitchFamily="34" charset="0"/>
                  <a:cs typeface="Segoe UI" pitchFamily="34" charset="0"/>
                </a:rPr>
                <a:t>Blob</a:t>
              </a:r>
              <a:r>
                <a:rPr lang="en-US" sz="2000" dirty="0">
                  <a:solidFill>
                    <a:schemeClr val="tx1"/>
                  </a:solidFill>
                  <a:ea typeface="Segoe UI" pitchFamily="34" charset="0"/>
                  <a:cs typeface="Segoe UI" pitchFamily="34" charset="0"/>
                </a:rPr>
                <a:t> soft delete</a:t>
              </a:r>
              <a:endParaRPr lang="en-US" sz="2000" dirty="0"/>
            </a:p>
          </p:txBody>
        </p:sp>
        <p:sp>
          <p:nvSpPr>
            <p:cNvPr id="21" name="TextBox 20">
              <a:extLst>
                <a:ext uri="{FF2B5EF4-FFF2-40B4-BE49-F238E27FC236}">
                  <a16:creationId xmlns:a16="http://schemas.microsoft.com/office/drawing/2014/main" id="{8EB99BDB-163B-47E3-A1CD-6E7B7F7C044A}"/>
                </a:ext>
              </a:extLst>
            </p:cNvPr>
            <p:cNvSpPr txBox="1"/>
            <p:nvPr/>
          </p:nvSpPr>
          <p:spPr>
            <a:xfrm>
              <a:off x="5831876" y="1011397"/>
              <a:ext cx="2610056" cy="400110"/>
            </a:xfrm>
            <a:prstGeom prst="rect">
              <a:avLst/>
            </a:prstGeom>
            <a:noFill/>
          </p:spPr>
          <p:txBody>
            <a:bodyPr wrap="square">
              <a:spAutoFit/>
            </a:bodyPr>
            <a:lstStyle/>
            <a:p>
              <a:pPr algn="ctr"/>
              <a:r>
                <a:rPr lang="en-US" sz="2000" b="1" dirty="0">
                  <a:solidFill>
                    <a:schemeClr val="tx1"/>
                  </a:solidFill>
                  <a:ea typeface="Segoe UI" pitchFamily="34" charset="0"/>
                  <a:cs typeface="Segoe UI" pitchFamily="34" charset="0"/>
                </a:rPr>
                <a:t>Blob</a:t>
              </a:r>
              <a:r>
                <a:rPr lang="en-US" sz="2000" dirty="0">
                  <a:solidFill>
                    <a:schemeClr val="tx1"/>
                  </a:solidFill>
                  <a:ea typeface="Segoe UI" pitchFamily="34" charset="0"/>
                  <a:cs typeface="Segoe UI" pitchFamily="34" charset="0"/>
                </a:rPr>
                <a:t> versioning</a:t>
              </a:r>
              <a:endParaRPr lang="en-US" sz="2000" dirty="0"/>
            </a:p>
          </p:txBody>
        </p:sp>
        <p:cxnSp>
          <p:nvCxnSpPr>
            <p:cNvPr id="22" name="Connector: Elbow 21">
              <a:extLst>
                <a:ext uri="{FF2B5EF4-FFF2-40B4-BE49-F238E27FC236}">
                  <a16:creationId xmlns:a16="http://schemas.microsoft.com/office/drawing/2014/main" id="{F2FFA6B0-61BE-45A2-BC55-2A3FA09355AE}"/>
                </a:ext>
              </a:extLst>
            </p:cNvPr>
            <p:cNvCxnSpPr>
              <a:stCxn id="17" idx="3"/>
              <a:endCxn id="16" idx="1"/>
            </p:cNvCxnSpPr>
            <p:nvPr/>
          </p:nvCxnSpPr>
          <p:spPr>
            <a:xfrm flipV="1">
              <a:off x="2444830" y="2086741"/>
              <a:ext cx="943924" cy="625014"/>
            </a:xfrm>
            <a:prstGeom prst="bentConnector3">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53030628-701C-4D69-96B2-333D00B8D560}"/>
                </a:ext>
              </a:extLst>
            </p:cNvPr>
            <p:cNvCxnSpPr>
              <a:cxnSpLocks/>
              <a:stCxn id="17" idx="3"/>
              <a:endCxn id="15" idx="1"/>
            </p:cNvCxnSpPr>
            <p:nvPr/>
          </p:nvCxnSpPr>
          <p:spPr>
            <a:xfrm>
              <a:off x="2444830" y="2711755"/>
              <a:ext cx="943924" cy="619409"/>
            </a:xfrm>
            <a:prstGeom prst="bentConnector3">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D1AED986-F256-4DD2-9D7F-D8EAE19031EC}"/>
                </a:ext>
              </a:extLst>
            </p:cNvPr>
            <p:cNvCxnSpPr>
              <a:cxnSpLocks/>
              <a:stCxn id="16" idx="3"/>
              <a:endCxn id="13" idx="1"/>
            </p:cNvCxnSpPr>
            <p:nvPr/>
          </p:nvCxnSpPr>
          <p:spPr>
            <a:xfrm flipV="1">
              <a:off x="5381941" y="1769955"/>
              <a:ext cx="791389" cy="316786"/>
            </a:xfrm>
            <a:prstGeom prst="bentConnector3">
              <a:avLst>
                <a:gd name="adj1" fmla="val 50000"/>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4E93419C-1ABA-4721-8B64-8E45084D9E51}"/>
                </a:ext>
              </a:extLst>
            </p:cNvPr>
            <p:cNvCxnSpPr>
              <a:cxnSpLocks/>
              <a:stCxn id="16" idx="3"/>
              <a:endCxn id="14" idx="1"/>
            </p:cNvCxnSpPr>
            <p:nvPr/>
          </p:nvCxnSpPr>
          <p:spPr>
            <a:xfrm>
              <a:off x="5381941" y="2086741"/>
              <a:ext cx="791388" cy="277403"/>
            </a:xfrm>
            <a:prstGeom prst="bentConnector3">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530AC87-00AE-4656-A225-6E065FB13594}"/>
                </a:ext>
              </a:extLst>
            </p:cNvPr>
            <p:cNvCxnSpPr>
              <a:cxnSpLocks/>
              <a:stCxn id="15" idx="3"/>
              <a:endCxn id="11" idx="1"/>
            </p:cNvCxnSpPr>
            <p:nvPr/>
          </p:nvCxnSpPr>
          <p:spPr>
            <a:xfrm flipV="1">
              <a:off x="5381941" y="3014378"/>
              <a:ext cx="791389" cy="316786"/>
            </a:xfrm>
            <a:prstGeom prst="bentConnector3">
              <a:avLst>
                <a:gd name="adj1" fmla="val 50000"/>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AB6EEC02-E8D1-415A-8C6B-8CD6247B8F7B}"/>
                </a:ext>
              </a:extLst>
            </p:cNvPr>
            <p:cNvCxnSpPr>
              <a:cxnSpLocks/>
              <a:endCxn id="12" idx="1"/>
            </p:cNvCxnSpPr>
            <p:nvPr/>
          </p:nvCxnSpPr>
          <p:spPr>
            <a:xfrm>
              <a:off x="5381940" y="3327970"/>
              <a:ext cx="791389" cy="280597"/>
            </a:xfrm>
            <a:prstGeom prst="bentConnector3">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2ADCEE8-934B-48E7-A9F5-5F15FF71F4AC}"/>
                </a:ext>
              </a:extLst>
            </p:cNvPr>
            <p:cNvCxnSpPr>
              <a:cxnSpLocks/>
            </p:cNvCxnSpPr>
            <p:nvPr/>
          </p:nvCxnSpPr>
          <p:spPr>
            <a:xfrm flipV="1">
              <a:off x="307804" y="1461634"/>
              <a:ext cx="8134128" cy="1742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Arrow: Left 28">
              <a:extLst>
                <a:ext uri="{FF2B5EF4-FFF2-40B4-BE49-F238E27FC236}">
                  <a16:creationId xmlns:a16="http://schemas.microsoft.com/office/drawing/2014/main" id="{8C0B8FA6-4FE3-43EF-B729-D5FD4D26D8F6}"/>
                </a:ext>
              </a:extLst>
            </p:cNvPr>
            <p:cNvSpPr/>
            <p:nvPr/>
          </p:nvSpPr>
          <p:spPr bwMode="auto">
            <a:xfrm flipH="1">
              <a:off x="5551602" y="1046744"/>
              <a:ext cx="452063" cy="340142"/>
            </a:xfrm>
            <a:prstGeom prst="lef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Arrow: Left 29">
              <a:extLst>
                <a:ext uri="{FF2B5EF4-FFF2-40B4-BE49-F238E27FC236}">
                  <a16:creationId xmlns:a16="http://schemas.microsoft.com/office/drawing/2014/main" id="{A48EB544-455F-486F-B028-4C4106E3C6E3}"/>
                </a:ext>
              </a:extLst>
            </p:cNvPr>
            <p:cNvSpPr/>
            <p:nvPr/>
          </p:nvSpPr>
          <p:spPr bwMode="auto">
            <a:xfrm flipH="1">
              <a:off x="2916792" y="1045845"/>
              <a:ext cx="452063" cy="340142"/>
            </a:xfrm>
            <a:prstGeom prst="lef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 Placeholder 5">
            <a:extLst>
              <a:ext uri="{FF2B5EF4-FFF2-40B4-BE49-F238E27FC236}">
                <a16:creationId xmlns:a16="http://schemas.microsoft.com/office/drawing/2014/main" id="{02C2CE11-69B8-B642-A76F-134436A8702D}"/>
              </a:ext>
            </a:extLst>
          </p:cNvPr>
          <p:cNvSpPr>
            <a:spLocks noGrp="1"/>
          </p:cNvSpPr>
          <p:nvPr>
            <p:ph type="body" sz="quarter" idx="4294967295"/>
          </p:nvPr>
        </p:nvSpPr>
        <p:spPr>
          <a:xfrm>
            <a:off x="432089" y="4792401"/>
            <a:ext cx="10914944" cy="954107"/>
          </a:xfrm>
          <a:prstGeom prst="rect">
            <a:avLst/>
          </a:prstGeom>
        </p:spPr>
        <p:txBody>
          <a:bodyPr/>
          <a:lstStyle/>
          <a:p>
            <a:pPr marL="285750" indent="-285750">
              <a:spcAft>
                <a:spcPts val="1200"/>
              </a:spcAft>
              <a:buFont typeface="Arial" panose="020B0604020202020204" pitchFamily="34" charset="0"/>
              <a:buChar char="•"/>
            </a:pPr>
            <a:r>
              <a:rPr lang="en-US" sz="2000" dirty="0">
                <a:latin typeface="+mn-lt"/>
              </a:rPr>
              <a:t>Maintains the deleted data in the system for a specified retention period</a:t>
            </a:r>
          </a:p>
          <a:p>
            <a:pPr marL="285750" indent="-285750">
              <a:spcAft>
                <a:spcPts val="1200"/>
              </a:spcAft>
              <a:buFont typeface="Arial" panose="020B0604020202020204" pitchFamily="34" charset="0"/>
              <a:buChar char="•"/>
            </a:pPr>
            <a:r>
              <a:rPr lang="en-US" sz="2000" dirty="0">
                <a:latin typeface="+mn-lt"/>
              </a:rPr>
              <a:t>Soft delete protects blobs, snapshot, containers, or versions from accidental deletes or overwrites </a:t>
            </a:r>
          </a:p>
        </p:txBody>
      </p:sp>
    </p:spTree>
    <p:extLst>
      <p:ext uri="{BB962C8B-B14F-4D97-AF65-F5344CB8AC3E}">
        <p14:creationId xmlns:p14="http://schemas.microsoft.com/office/powerpoint/2010/main" val="75077765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F9DD4-4D3D-447A-AE81-426D0460835E}"/>
              </a:ext>
            </a:extLst>
          </p:cNvPr>
          <p:cNvSpPr>
            <a:spLocks noGrp="1"/>
          </p:cNvSpPr>
          <p:nvPr>
            <p:ph type="title"/>
          </p:nvPr>
        </p:nvSpPr>
        <p:spPr/>
        <p:txBody>
          <a:bodyPr/>
          <a:lstStyle/>
          <a:p>
            <a:r>
              <a:rPr lang="en-US" dirty="0"/>
              <a:t>Considerations for point-in-time restore</a:t>
            </a:r>
          </a:p>
        </p:txBody>
      </p:sp>
      <p:sp>
        <p:nvSpPr>
          <p:cNvPr id="7" name="Text Placeholder 2">
            <a:extLst>
              <a:ext uri="{FF2B5EF4-FFF2-40B4-BE49-F238E27FC236}">
                <a16:creationId xmlns:a16="http://schemas.microsoft.com/office/drawing/2014/main" id="{7F3950B4-8AA3-E54A-A0FD-E9AF02B259D2}"/>
              </a:ext>
            </a:extLst>
          </p:cNvPr>
          <p:cNvSpPr>
            <a:spLocks noGrp="1"/>
          </p:cNvSpPr>
          <p:nvPr>
            <p:ph type="body" sz="quarter" idx="10"/>
          </p:nvPr>
        </p:nvSpPr>
        <p:spPr>
          <a:xfrm>
            <a:off x="432089" y="1083334"/>
            <a:ext cx="11341268" cy="461665"/>
          </a:xfrm>
          <a:prstGeom prst="rect">
            <a:avLst/>
          </a:prstGeom>
        </p:spPr>
        <p:txBody>
          <a:bodyPr/>
          <a:lstStyle/>
          <a:p>
            <a:r>
              <a:rPr lang="en-US" sz="2400" dirty="0"/>
              <a:t>Consider point-in-time restore for block blobs</a:t>
            </a:r>
          </a:p>
        </p:txBody>
      </p:sp>
      <p:sp>
        <p:nvSpPr>
          <p:cNvPr id="8" name="Text Placeholder 5">
            <a:extLst>
              <a:ext uri="{FF2B5EF4-FFF2-40B4-BE49-F238E27FC236}">
                <a16:creationId xmlns:a16="http://schemas.microsoft.com/office/drawing/2014/main" id="{02C2CE11-69B8-B642-A76F-134436A8702D}"/>
              </a:ext>
            </a:extLst>
          </p:cNvPr>
          <p:cNvSpPr>
            <a:spLocks noGrp="1"/>
          </p:cNvSpPr>
          <p:nvPr>
            <p:ph type="body" sz="quarter" idx="4294967295"/>
          </p:nvPr>
        </p:nvSpPr>
        <p:spPr>
          <a:xfrm>
            <a:off x="490626" y="2501126"/>
            <a:ext cx="4238464" cy="2185214"/>
          </a:xfrm>
          <a:prstGeom prst="rect">
            <a:avLst/>
          </a:prstGeom>
        </p:spPr>
        <p:txBody>
          <a:bodyPr/>
          <a:lstStyle/>
          <a:p>
            <a:pPr marL="285750" indent="-285750">
              <a:spcAft>
                <a:spcPts val="1200"/>
              </a:spcAft>
              <a:buFont typeface="Arial" panose="020B0604020202020204" pitchFamily="34" charset="0"/>
              <a:buChar char="•"/>
            </a:pPr>
            <a:r>
              <a:rPr lang="en-US" sz="2000" dirty="0">
                <a:latin typeface="+mn-lt"/>
              </a:rPr>
              <a:t>Useful in scenarios where a user or application accidentally deletes data or where an application error corrupts data</a:t>
            </a:r>
          </a:p>
          <a:p>
            <a:pPr marL="285750" indent="-285750">
              <a:spcAft>
                <a:spcPts val="1200"/>
              </a:spcAft>
              <a:buFont typeface="Arial" panose="020B0604020202020204" pitchFamily="34" charset="0"/>
              <a:buChar char="•"/>
            </a:pPr>
            <a:r>
              <a:rPr lang="en-US" sz="2000" dirty="0">
                <a:latin typeface="+mn-lt"/>
              </a:rPr>
              <a:t>Use policy to specify the retention period</a:t>
            </a:r>
          </a:p>
        </p:txBody>
      </p:sp>
      <p:pic>
        <p:nvPicPr>
          <p:cNvPr id="10" name="Picture 9" descr="A storage account restores containers to a previous point in time.">
            <a:extLst>
              <a:ext uri="{FF2B5EF4-FFF2-40B4-BE49-F238E27FC236}">
                <a16:creationId xmlns:a16="http://schemas.microsoft.com/office/drawing/2014/main" id="{94E0E43A-7A6B-4B6C-A7A3-51C82B288B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4399" y="1916133"/>
            <a:ext cx="6276975" cy="3829050"/>
          </a:xfrm>
          <a:prstGeom prst="rect">
            <a:avLst/>
          </a:prstGeom>
          <a:noFill/>
        </p:spPr>
      </p:pic>
    </p:spTree>
    <p:extLst>
      <p:ext uri="{BB962C8B-B14F-4D97-AF65-F5344CB8AC3E}">
        <p14:creationId xmlns:p14="http://schemas.microsoft.com/office/powerpoint/2010/main" val="16788964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A54CE6-9707-4D00-8135-85647F837C71}"/>
              </a:ext>
            </a:extLst>
          </p:cNvPr>
          <p:cNvSpPr>
            <a:spLocks noGrp="1"/>
          </p:cNvSpPr>
          <p:nvPr>
            <p:ph type="title"/>
          </p:nvPr>
        </p:nvSpPr>
        <p:spPr/>
        <p:txBody>
          <a:bodyPr/>
          <a:lstStyle/>
          <a:p>
            <a:r>
              <a:rPr lang="en-US" altLang="zh-CN" dirty="0"/>
              <a:t>Design for Azure Files backup and recovery</a:t>
            </a:r>
            <a:endParaRPr lang="en-US" dirty="0"/>
          </a:p>
        </p:txBody>
      </p:sp>
    </p:spTree>
    <p:extLst>
      <p:ext uri="{BB962C8B-B14F-4D97-AF65-F5344CB8AC3E}">
        <p14:creationId xmlns:p14="http://schemas.microsoft.com/office/powerpoint/2010/main" val="50029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2542854-46B9-3C46-86ED-051FEA185446}"/>
              </a:ext>
            </a:extLst>
          </p:cNvPr>
          <p:cNvSpPr>
            <a:spLocks noGrp="1"/>
          </p:cNvSpPr>
          <p:nvPr>
            <p:ph type="title"/>
          </p:nvPr>
        </p:nvSpPr>
        <p:spPr>
          <a:xfrm>
            <a:off x="418643" y="440494"/>
            <a:ext cx="11341268" cy="642840"/>
          </a:xfrm>
        </p:spPr>
        <p:txBody>
          <a:bodyPr/>
          <a:lstStyle/>
          <a:p>
            <a:r>
              <a:rPr lang="en-US" altLang="zh-CN" dirty="0"/>
              <a:t>Considerations for Azure Files backup and recovery</a:t>
            </a:r>
            <a:br>
              <a:rPr lang="en-US" altLang="zh-CN" dirty="0"/>
            </a:br>
            <a:endParaRPr lang="en-US" dirty="0"/>
          </a:p>
        </p:txBody>
      </p:sp>
      <p:sp>
        <p:nvSpPr>
          <p:cNvPr id="4" name="Text Placeholder 3">
            <a:extLst>
              <a:ext uri="{FF2B5EF4-FFF2-40B4-BE49-F238E27FC236}">
                <a16:creationId xmlns:a16="http://schemas.microsoft.com/office/drawing/2014/main" id="{7E6DE6FF-40B8-4F0D-9952-A68219FF2266}"/>
              </a:ext>
            </a:extLst>
          </p:cNvPr>
          <p:cNvSpPr>
            <a:spLocks noGrp="1"/>
          </p:cNvSpPr>
          <p:nvPr>
            <p:ph type="body" sz="quarter" idx="10"/>
          </p:nvPr>
        </p:nvSpPr>
        <p:spPr>
          <a:xfrm>
            <a:off x="432257" y="1083334"/>
            <a:ext cx="11341100" cy="430887"/>
          </a:xfrm>
        </p:spPr>
        <p:txBody>
          <a:bodyPr/>
          <a:lstStyle/>
          <a:p>
            <a:r>
              <a:rPr lang="en-US" dirty="0"/>
              <a:t>Consider snapshots for both blobs and Azure Files</a:t>
            </a:r>
          </a:p>
        </p:txBody>
      </p:sp>
      <p:sp>
        <p:nvSpPr>
          <p:cNvPr id="7" name="TextBox 6">
            <a:extLst>
              <a:ext uri="{FF2B5EF4-FFF2-40B4-BE49-F238E27FC236}">
                <a16:creationId xmlns:a16="http://schemas.microsoft.com/office/drawing/2014/main" id="{02C06D9D-8263-4961-8792-6D96725B2A09}"/>
              </a:ext>
            </a:extLst>
          </p:cNvPr>
          <p:cNvSpPr txBox="1"/>
          <p:nvPr/>
        </p:nvSpPr>
        <p:spPr>
          <a:xfrm>
            <a:off x="432257" y="1726174"/>
            <a:ext cx="5503910" cy="4247317"/>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dirty="0"/>
              <a:t>Organize file shares with backup in mind</a:t>
            </a:r>
          </a:p>
          <a:p>
            <a:pPr marL="285750" indent="-285750">
              <a:spcAft>
                <a:spcPts val="1200"/>
              </a:spcAft>
              <a:buFont typeface="Arial" panose="020B0604020202020204" pitchFamily="34" charset="0"/>
              <a:buChar char="•"/>
            </a:pPr>
            <a:r>
              <a:rPr lang="en-US" sz="2000" dirty="0"/>
              <a:t>Snapshots can be on-demand or scheduled using Azure Backup and backup policies.</a:t>
            </a:r>
          </a:p>
          <a:p>
            <a:pPr marL="285750" indent="-285750">
              <a:spcAft>
                <a:spcPts val="1200"/>
              </a:spcAft>
              <a:buFont typeface="Arial" panose="020B0604020202020204" pitchFamily="34" charset="0"/>
              <a:buChar char="•"/>
            </a:pPr>
            <a:r>
              <a:rPr lang="en-US" sz="2000" dirty="0"/>
              <a:t>Snapshots are at the file share root – retrieval is at the file </a:t>
            </a:r>
          </a:p>
          <a:p>
            <a:pPr marL="285750" indent="-285750">
              <a:spcAft>
                <a:spcPts val="1200"/>
              </a:spcAft>
              <a:buFont typeface="Arial" panose="020B0604020202020204" pitchFamily="34" charset="0"/>
              <a:buChar char="•"/>
            </a:pPr>
            <a:r>
              <a:rPr lang="en-US" sz="2000" dirty="0"/>
              <a:t>Use snapshots to cover the time between daily backups</a:t>
            </a:r>
          </a:p>
          <a:p>
            <a:pPr marL="285750" indent="-285750">
              <a:spcAft>
                <a:spcPts val="1200"/>
              </a:spcAft>
              <a:buFont typeface="Arial" panose="020B0604020202020204" pitchFamily="34" charset="0"/>
              <a:buChar char="•"/>
            </a:pPr>
            <a:r>
              <a:rPr lang="en-US" sz="2000" dirty="0"/>
              <a:t>Use instant restore – consider self service restore</a:t>
            </a:r>
          </a:p>
          <a:p>
            <a:pPr marL="285750" indent="-285750">
              <a:spcAft>
                <a:spcPts val="1200"/>
              </a:spcAft>
              <a:buFont typeface="Arial" panose="020B0604020202020204" pitchFamily="34" charset="0"/>
              <a:buChar char="•"/>
            </a:pPr>
            <a:r>
              <a:rPr lang="en-US" sz="2000" dirty="0"/>
              <a:t>Snapshots are incremental - snapshot before code deployments. </a:t>
            </a:r>
            <a:endParaRPr lang="en-US" sz="2000" dirty="0">
              <a:latin typeface="+mn-lt"/>
            </a:endParaRPr>
          </a:p>
        </p:txBody>
      </p:sp>
      <p:pic>
        <p:nvPicPr>
          <p:cNvPr id="9" name="Picture 8" descr="File shares snapshots stored in a recovery service vault.">
            <a:extLst>
              <a:ext uri="{FF2B5EF4-FFF2-40B4-BE49-F238E27FC236}">
                <a16:creationId xmlns:a16="http://schemas.microsoft.com/office/drawing/2014/main" id="{999197C4-0AD4-4CEA-B200-E15DA69D8124}"/>
              </a:ext>
            </a:extLst>
          </p:cNvPr>
          <p:cNvPicPr>
            <a:picLocks noChangeAspect="1"/>
          </p:cNvPicPr>
          <p:nvPr/>
        </p:nvPicPr>
        <p:blipFill>
          <a:blip r:embed="rId3"/>
          <a:stretch>
            <a:fillRect/>
          </a:stretch>
        </p:blipFill>
        <p:spPr>
          <a:xfrm>
            <a:off x="6255834" y="2133401"/>
            <a:ext cx="5732966" cy="3125085"/>
          </a:xfrm>
          <a:prstGeom prst="rect">
            <a:avLst/>
          </a:prstGeom>
        </p:spPr>
      </p:pic>
    </p:spTree>
    <p:extLst>
      <p:ext uri="{BB962C8B-B14F-4D97-AF65-F5344CB8AC3E}">
        <p14:creationId xmlns:p14="http://schemas.microsoft.com/office/powerpoint/2010/main" val="6223705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D84FE6-9B22-4E52-8CB0-67B238717FF9}"/>
              </a:ext>
            </a:extLst>
          </p:cNvPr>
          <p:cNvSpPr>
            <a:spLocks noGrp="1"/>
          </p:cNvSpPr>
          <p:nvPr>
            <p:ph type="title"/>
          </p:nvPr>
        </p:nvSpPr>
        <p:spPr/>
        <p:txBody>
          <a:bodyPr/>
          <a:lstStyle/>
          <a:p>
            <a:r>
              <a:rPr lang="en-US" dirty="0"/>
              <a:t>Design for virtual machine backup and recovery</a:t>
            </a:r>
          </a:p>
        </p:txBody>
      </p:sp>
    </p:spTree>
    <p:extLst>
      <p:ext uri="{BB962C8B-B14F-4D97-AF65-F5344CB8AC3E}">
        <p14:creationId xmlns:p14="http://schemas.microsoft.com/office/powerpoint/2010/main" val="262860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C2C7A-6A58-E367-B48C-70AB65A44828}"/>
              </a:ext>
            </a:extLst>
          </p:cNvPr>
          <p:cNvSpPr>
            <a:spLocks noGrp="1"/>
          </p:cNvSpPr>
          <p:nvPr>
            <p:ph type="title"/>
          </p:nvPr>
        </p:nvSpPr>
        <p:spPr/>
        <p:txBody>
          <a:bodyPr/>
          <a:lstStyle/>
          <a:p>
            <a:r>
              <a:rPr lang="en-US" dirty="0"/>
              <a:t>Virtual machine backup – whiteboard and discussion (notes)</a:t>
            </a:r>
          </a:p>
        </p:txBody>
      </p:sp>
      <p:pic>
        <p:nvPicPr>
          <p:cNvPr id="2050" name="Picture 2" descr="whiteboard">
            <a:extLst>
              <a:ext uri="{FF2B5EF4-FFF2-40B4-BE49-F238E27FC236}">
                <a16:creationId xmlns:a16="http://schemas.microsoft.com/office/drawing/2014/main" id="{DC55F5E7-E043-2CD6-913B-F5ABCF89A0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481" y="1386851"/>
            <a:ext cx="9375037" cy="43269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1999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1FD217-4F45-5362-1A78-18C80940CB1E}"/>
              </a:ext>
            </a:extLst>
          </p:cNvPr>
          <p:cNvSpPr>
            <a:spLocks noGrp="1"/>
          </p:cNvSpPr>
          <p:nvPr>
            <p:ph type="title"/>
          </p:nvPr>
        </p:nvSpPr>
        <p:spPr/>
        <p:txBody>
          <a:bodyPr/>
          <a:lstStyle/>
          <a:p>
            <a:r>
              <a:rPr lang="en-US" dirty="0"/>
              <a:t>Considerations for Azure virtual machines</a:t>
            </a:r>
          </a:p>
        </p:txBody>
      </p:sp>
      <p:sp>
        <p:nvSpPr>
          <p:cNvPr id="5" name="Text Placeholder 4">
            <a:extLst>
              <a:ext uri="{FF2B5EF4-FFF2-40B4-BE49-F238E27FC236}">
                <a16:creationId xmlns:a16="http://schemas.microsoft.com/office/drawing/2014/main" id="{6D9AA8D6-E946-E9F4-2F8A-9CA33C5ADA70}"/>
              </a:ext>
            </a:extLst>
          </p:cNvPr>
          <p:cNvSpPr>
            <a:spLocks noGrp="1"/>
          </p:cNvSpPr>
          <p:nvPr>
            <p:ph type="body" sz="quarter" idx="10"/>
          </p:nvPr>
        </p:nvSpPr>
        <p:spPr/>
        <p:txBody>
          <a:bodyPr/>
          <a:lstStyle/>
          <a:p>
            <a:r>
              <a:rPr lang="en-US" dirty="0"/>
              <a:t>Guard against unintended destruction of the data on your VMs. </a:t>
            </a:r>
          </a:p>
          <a:p>
            <a:endParaRPr lang="en-US" dirty="0"/>
          </a:p>
        </p:txBody>
      </p:sp>
      <p:pic>
        <p:nvPicPr>
          <p:cNvPr id="9" name="Picture 8" descr="Virtual machine snapshots are stored in the recovery services vault.">
            <a:extLst>
              <a:ext uri="{FF2B5EF4-FFF2-40B4-BE49-F238E27FC236}">
                <a16:creationId xmlns:a16="http://schemas.microsoft.com/office/drawing/2014/main" id="{29CDC1D2-1A3E-9283-0BAE-5D84B8B3E1E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22004" y="1641903"/>
            <a:ext cx="7899800" cy="2274442"/>
          </a:xfrm>
          <a:prstGeom prst="rect">
            <a:avLst/>
          </a:prstGeom>
          <a:noFill/>
          <a:ln>
            <a:noFill/>
          </a:ln>
        </p:spPr>
      </p:pic>
      <p:sp>
        <p:nvSpPr>
          <p:cNvPr id="7" name="TextBox 6">
            <a:extLst>
              <a:ext uri="{FF2B5EF4-FFF2-40B4-BE49-F238E27FC236}">
                <a16:creationId xmlns:a16="http://schemas.microsoft.com/office/drawing/2014/main" id="{60E4D639-B606-97BB-3DC7-56F0DB3AAA32}"/>
              </a:ext>
            </a:extLst>
          </p:cNvPr>
          <p:cNvSpPr txBox="1"/>
          <p:nvPr/>
        </p:nvSpPr>
        <p:spPr>
          <a:xfrm>
            <a:off x="432089" y="4044028"/>
            <a:ext cx="9839671" cy="2246769"/>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000" dirty="0"/>
              <a:t>Group VMs into customized backup policies</a:t>
            </a:r>
          </a:p>
          <a:p>
            <a:pPr marL="342900" indent="-342900">
              <a:spcAft>
                <a:spcPts val="1200"/>
              </a:spcAft>
              <a:buFont typeface="Arial" panose="020B0604020202020204" pitchFamily="34" charset="0"/>
              <a:buChar char="•"/>
            </a:pPr>
            <a:r>
              <a:rPr lang="en-US" sz="2000" dirty="0"/>
              <a:t>Combine short-term (daily), long-term (weekly), and on-demand backups</a:t>
            </a:r>
          </a:p>
          <a:p>
            <a:pPr marL="342900" indent="-342900">
              <a:spcAft>
                <a:spcPts val="1200"/>
              </a:spcAft>
              <a:buFont typeface="Arial" panose="020B0604020202020204" pitchFamily="34" charset="0"/>
              <a:buChar char="•"/>
            </a:pPr>
            <a:r>
              <a:rPr lang="en-US" sz="2000" dirty="0"/>
              <a:t>Identify needs for app, crash, and file backups – practice the restore</a:t>
            </a:r>
          </a:p>
          <a:p>
            <a:pPr marL="342900" indent="-342900">
              <a:spcAft>
                <a:spcPts val="1200"/>
              </a:spcAft>
              <a:buFont typeface="Arial" panose="020B0604020202020204" pitchFamily="34" charset="0"/>
              <a:buChar char="•"/>
            </a:pPr>
            <a:r>
              <a:rPr lang="en-US" sz="2000" dirty="0"/>
              <a:t>Consider Cross Region Restore (CRR) for VMs in the paired region</a:t>
            </a:r>
          </a:p>
          <a:p>
            <a:pPr marL="342900" indent="-342900">
              <a:spcAft>
                <a:spcPts val="1200"/>
              </a:spcAft>
              <a:buFont typeface="Arial" panose="020B0604020202020204" pitchFamily="34" charset="0"/>
              <a:buChar char="•"/>
            </a:pPr>
            <a:r>
              <a:rPr lang="en-US" sz="2000" dirty="0"/>
              <a:t>Periodically review your policies – add monitor and alert</a:t>
            </a:r>
          </a:p>
        </p:txBody>
      </p:sp>
    </p:spTree>
    <p:extLst>
      <p:ext uri="{BB962C8B-B14F-4D97-AF65-F5344CB8AC3E}">
        <p14:creationId xmlns:p14="http://schemas.microsoft.com/office/powerpoint/2010/main" val="17529728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A0B984-D0BC-46F0-A692-FE64E4DF19A9}"/>
              </a:ext>
            </a:extLst>
          </p:cNvPr>
          <p:cNvSpPr>
            <a:spLocks noGrp="1"/>
          </p:cNvSpPr>
          <p:nvPr>
            <p:ph type="title"/>
          </p:nvPr>
        </p:nvSpPr>
        <p:spPr/>
        <p:txBody>
          <a:bodyPr/>
          <a:lstStyle/>
          <a:p>
            <a:r>
              <a:rPr lang="en-US" dirty="0"/>
              <a:t>Design for Azure SQL backup and recovery</a:t>
            </a:r>
          </a:p>
        </p:txBody>
      </p:sp>
    </p:spTree>
    <p:extLst>
      <p:ext uri="{BB962C8B-B14F-4D97-AF65-F5344CB8AC3E}">
        <p14:creationId xmlns:p14="http://schemas.microsoft.com/office/powerpoint/2010/main" val="164304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ltLang="zh-CN" dirty="0"/>
              <a:t>Design a business continuity solution</a:t>
            </a:r>
            <a:endParaRPr lang="en-US" dirty="0"/>
          </a:p>
        </p:txBody>
      </p:sp>
    </p:spTree>
    <p:extLst>
      <p:ext uri="{BB962C8B-B14F-4D97-AF65-F5344CB8AC3E}">
        <p14:creationId xmlns:p14="http://schemas.microsoft.com/office/powerpoint/2010/main" val="228175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C2C7A-6A58-E367-B48C-70AB65A44828}"/>
              </a:ext>
            </a:extLst>
          </p:cNvPr>
          <p:cNvSpPr>
            <a:spLocks noGrp="1"/>
          </p:cNvSpPr>
          <p:nvPr>
            <p:ph type="title"/>
          </p:nvPr>
        </p:nvSpPr>
        <p:spPr/>
        <p:txBody>
          <a:bodyPr/>
          <a:lstStyle/>
          <a:p>
            <a:r>
              <a:rPr lang="en-US" dirty="0"/>
              <a:t>Azure SQL backup – whiteboard and discussion (notes)</a:t>
            </a:r>
          </a:p>
        </p:txBody>
      </p:sp>
      <p:pic>
        <p:nvPicPr>
          <p:cNvPr id="2052" name="Picture 4" descr="Optional whiteboard for the topic. ">
            <a:extLst>
              <a:ext uri="{FF2B5EF4-FFF2-40B4-BE49-F238E27FC236}">
                <a16:creationId xmlns:a16="http://schemas.microsoft.com/office/drawing/2014/main" id="{A6FC02C9-1EE5-183D-37EA-6F1D95C2C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8837" y="1206266"/>
            <a:ext cx="9905700" cy="485054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1512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E6FE4-1777-4DE4-A877-CD033DBE9B6C}"/>
              </a:ext>
            </a:extLst>
          </p:cNvPr>
          <p:cNvSpPr>
            <a:spLocks noGrp="1"/>
          </p:cNvSpPr>
          <p:nvPr>
            <p:ph type="title"/>
          </p:nvPr>
        </p:nvSpPr>
        <p:spPr/>
        <p:txBody>
          <a:bodyPr/>
          <a:lstStyle/>
          <a:p>
            <a:r>
              <a:rPr lang="en-US" dirty="0"/>
              <a:t>How Azure SQL backup works</a:t>
            </a:r>
          </a:p>
        </p:txBody>
      </p:sp>
      <p:sp>
        <p:nvSpPr>
          <p:cNvPr id="3" name="Text Placeholder 2">
            <a:extLst>
              <a:ext uri="{FF2B5EF4-FFF2-40B4-BE49-F238E27FC236}">
                <a16:creationId xmlns:a16="http://schemas.microsoft.com/office/drawing/2014/main" id="{3FE62818-E388-4F6B-8C0E-52ABB37E3938}"/>
              </a:ext>
            </a:extLst>
          </p:cNvPr>
          <p:cNvSpPr>
            <a:spLocks noGrp="1"/>
          </p:cNvSpPr>
          <p:nvPr>
            <p:ph type="body" sz="quarter" idx="10"/>
          </p:nvPr>
        </p:nvSpPr>
        <p:spPr/>
        <p:txBody>
          <a:bodyPr/>
          <a:lstStyle/>
          <a:p>
            <a:r>
              <a:rPr lang="en-US" dirty="0"/>
              <a:t>SQL Database and SQL Managed Instances automatically backup.</a:t>
            </a:r>
          </a:p>
        </p:txBody>
      </p:sp>
      <p:sp>
        <p:nvSpPr>
          <p:cNvPr id="5" name="TextBox 4">
            <a:extLst>
              <a:ext uri="{FF2B5EF4-FFF2-40B4-BE49-F238E27FC236}">
                <a16:creationId xmlns:a16="http://schemas.microsoft.com/office/drawing/2014/main" id="{1E56E763-229C-4EFE-9150-E59BE654B840}"/>
              </a:ext>
            </a:extLst>
          </p:cNvPr>
          <p:cNvSpPr txBox="1"/>
          <p:nvPr/>
        </p:nvSpPr>
        <p:spPr>
          <a:xfrm>
            <a:off x="491436" y="2459504"/>
            <a:ext cx="4559719" cy="2708434"/>
          </a:xfrm>
          <a:prstGeom prst="rect">
            <a:avLst/>
          </a:prstGeom>
          <a:noFill/>
        </p:spPr>
        <p:txBody>
          <a:bodyPr wrap="square">
            <a:spAutoFit/>
          </a:bodyPr>
          <a:lstStyle/>
          <a:p>
            <a:pPr>
              <a:spcAft>
                <a:spcPts val="1200"/>
              </a:spcAft>
            </a:pPr>
            <a:r>
              <a:rPr lang="en-US" sz="2000" dirty="0"/>
              <a:t>For fully consistent backups, the following are taken:</a:t>
            </a:r>
          </a:p>
          <a:p>
            <a:pPr marL="285750" indent="-285750">
              <a:spcAft>
                <a:spcPts val="1200"/>
              </a:spcAft>
              <a:buFont typeface="Arial" panose="020B0604020202020204" pitchFamily="34" charset="0"/>
              <a:buChar char="•"/>
            </a:pPr>
            <a:r>
              <a:rPr lang="en-US" sz="2000" dirty="0"/>
              <a:t>Full backups once a week</a:t>
            </a:r>
          </a:p>
          <a:p>
            <a:pPr marL="285750" indent="-285750">
              <a:spcAft>
                <a:spcPts val="1200"/>
              </a:spcAft>
              <a:buFont typeface="Arial" panose="020B0604020202020204" pitchFamily="34" charset="0"/>
              <a:buChar char="•"/>
            </a:pPr>
            <a:r>
              <a:rPr lang="en-US" sz="2000" dirty="0"/>
              <a:t>Differential backups every 12-24 hours</a:t>
            </a:r>
          </a:p>
          <a:p>
            <a:pPr marL="285750" indent="-285750">
              <a:spcAft>
                <a:spcPts val="1200"/>
              </a:spcAft>
              <a:buFont typeface="Arial" panose="020B0604020202020204" pitchFamily="34" charset="0"/>
              <a:buChar char="•"/>
            </a:pPr>
            <a:r>
              <a:rPr lang="en-US" sz="2000" dirty="0"/>
              <a:t>Transactional log backups every 5-10 minutes</a:t>
            </a:r>
          </a:p>
        </p:txBody>
      </p:sp>
      <p:pic>
        <p:nvPicPr>
          <p:cNvPr id="11" name="Picture 10" descr="Data and log files are part of the backups. ">
            <a:extLst>
              <a:ext uri="{FF2B5EF4-FFF2-40B4-BE49-F238E27FC236}">
                <a16:creationId xmlns:a16="http://schemas.microsoft.com/office/drawing/2014/main" id="{C4120C0F-358D-404E-8E4D-D8C45066E4EF}"/>
              </a:ext>
            </a:extLst>
          </p:cNvPr>
          <p:cNvPicPr>
            <a:picLocks noChangeAspect="1"/>
          </p:cNvPicPr>
          <p:nvPr/>
        </p:nvPicPr>
        <p:blipFill>
          <a:blip r:embed="rId3"/>
          <a:stretch>
            <a:fillRect/>
          </a:stretch>
        </p:blipFill>
        <p:spPr>
          <a:xfrm>
            <a:off x="6256531" y="1996502"/>
            <a:ext cx="4362450" cy="4000500"/>
          </a:xfrm>
          <a:prstGeom prst="rect">
            <a:avLst/>
          </a:prstGeom>
        </p:spPr>
      </p:pic>
    </p:spTree>
    <p:extLst>
      <p:ext uri="{BB962C8B-B14F-4D97-AF65-F5344CB8AC3E}">
        <p14:creationId xmlns:p14="http://schemas.microsoft.com/office/powerpoint/2010/main" val="129166803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424A-214B-497C-BC01-1CB9E9CB340A}"/>
              </a:ext>
            </a:extLst>
          </p:cNvPr>
          <p:cNvSpPr>
            <a:spLocks noGrp="1"/>
          </p:cNvSpPr>
          <p:nvPr>
            <p:ph type="title"/>
          </p:nvPr>
        </p:nvSpPr>
        <p:spPr/>
        <p:txBody>
          <a:bodyPr/>
          <a:lstStyle/>
          <a:p>
            <a:r>
              <a:rPr lang="en-US" dirty="0"/>
              <a:t>Considerations for Azure SQL backup</a:t>
            </a:r>
          </a:p>
        </p:txBody>
      </p:sp>
      <p:sp>
        <p:nvSpPr>
          <p:cNvPr id="3" name="Text Placeholder 2">
            <a:extLst>
              <a:ext uri="{FF2B5EF4-FFF2-40B4-BE49-F238E27FC236}">
                <a16:creationId xmlns:a16="http://schemas.microsoft.com/office/drawing/2014/main" id="{E639D48A-1C94-4FA2-8170-3020E184576F}"/>
              </a:ext>
            </a:extLst>
          </p:cNvPr>
          <p:cNvSpPr>
            <a:spLocks noGrp="1"/>
          </p:cNvSpPr>
          <p:nvPr>
            <p:ph type="body" sz="quarter" idx="10"/>
          </p:nvPr>
        </p:nvSpPr>
        <p:spPr/>
        <p:txBody>
          <a:bodyPr/>
          <a:lstStyle/>
          <a:p>
            <a:r>
              <a:rPr lang="en-US" dirty="0"/>
              <a:t>Restore in the retention period or use a long-term retention policy</a:t>
            </a:r>
          </a:p>
        </p:txBody>
      </p:sp>
      <p:sp>
        <p:nvSpPr>
          <p:cNvPr id="5" name="TextBox 4">
            <a:extLst>
              <a:ext uri="{FF2B5EF4-FFF2-40B4-BE49-F238E27FC236}">
                <a16:creationId xmlns:a16="http://schemas.microsoft.com/office/drawing/2014/main" id="{505EC9AC-7457-4FDC-A408-8C43715B1117}"/>
              </a:ext>
            </a:extLst>
          </p:cNvPr>
          <p:cNvSpPr txBox="1"/>
          <p:nvPr/>
        </p:nvSpPr>
        <p:spPr>
          <a:xfrm>
            <a:off x="432088" y="1726174"/>
            <a:ext cx="6057921" cy="3785652"/>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000" dirty="0"/>
              <a:t>Restore an existing database to a point in time in the past within the retention period</a:t>
            </a:r>
          </a:p>
          <a:p>
            <a:pPr marL="342900" indent="-342900">
              <a:spcAft>
                <a:spcPts val="1200"/>
              </a:spcAft>
              <a:buFont typeface="Arial" panose="020B0604020202020204" pitchFamily="34" charset="0"/>
              <a:buChar char="•"/>
            </a:pPr>
            <a:r>
              <a:rPr lang="en-US" sz="2000" dirty="0"/>
              <a:t>Restore a deleted database to the time of deletion or to any point in time within the retention period</a:t>
            </a:r>
          </a:p>
          <a:p>
            <a:pPr marL="342900" indent="-342900">
              <a:spcAft>
                <a:spcPts val="1200"/>
              </a:spcAft>
              <a:buFont typeface="Arial" panose="020B0604020202020204" pitchFamily="34" charset="0"/>
              <a:buChar char="•"/>
            </a:pPr>
            <a:r>
              <a:rPr lang="en-US" sz="2000" dirty="0"/>
              <a:t>Restore a database to another geographic region</a:t>
            </a:r>
          </a:p>
          <a:p>
            <a:pPr marL="342900" indent="-342900">
              <a:spcAft>
                <a:spcPts val="1200"/>
              </a:spcAft>
              <a:buFont typeface="Arial" panose="020B0604020202020204" pitchFamily="34" charset="0"/>
              <a:buChar char="•"/>
            </a:pPr>
            <a:r>
              <a:rPr lang="en-US" sz="2000" dirty="0"/>
              <a:t>Restore a database from a specific long-term backup of a single database or pooled database</a:t>
            </a:r>
          </a:p>
          <a:p>
            <a:pPr marL="342900" indent="-342900">
              <a:spcAft>
                <a:spcPts val="1200"/>
              </a:spcAft>
              <a:buFont typeface="Arial" panose="020B0604020202020204" pitchFamily="34" charset="0"/>
              <a:buChar char="•"/>
            </a:pPr>
            <a:r>
              <a:rPr lang="en-US" sz="2000" dirty="0"/>
              <a:t>Long term retention uses read-access geo-redundant storage (RA-GRS)</a:t>
            </a:r>
          </a:p>
        </p:txBody>
      </p:sp>
      <p:sp>
        <p:nvSpPr>
          <p:cNvPr id="6" name="Rectangle 5">
            <a:extLst>
              <a:ext uri="{FF2B5EF4-FFF2-40B4-BE49-F238E27FC236}">
                <a16:creationId xmlns:a16="http://schemas.microsoft.com/office/drawing/2014/main" id="{5D76F200-A90D-48A6-8CBA-EEFFE6B646D4}"/>
              </a:ext>
            </a:extLst>
          </p:cNvPr>
          <p:cNvSpPr/>
          <p:nvPr/>
        </p:nvSpPr>
        <p:spPr bwMode="auto">
          <a:xfrm>
            <a:off x="7437864" y="2755897"/>
            <a:ext cx="1973766" cy="11597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Retention period</a:t>
            </a:r>
          </a:p>
        </p:txBody>
      </p:sp>
      <p:sp>
        <p:nvSpPr>
          <p:cNvPr id="8" name="Rectangle 7">
            <a:extLst>
              <a:ext uri="{FF2B5EF4-FFF2-40B4-BE49-F238E27FC236}">
                <a16:creationId xmlns:a16="http://schemas.microsoft.com/office/drawing/2014/main" id="{090A2BD3-A6BA-40F4-810F-7B2CE9EE93A1}"/>
              </a:ext>
            </a:extLst>
          </p:cNvPr>
          <p:cNvSpPr/>
          <p:nvPr/>
        </p:nvSpPr>
        <p:spPr bwMode="auto">
          <a:xfrm>
            <a:off x="9523142" y="2755897"/>
            <a:ext cx="1973766" cy="11597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Long term retention</a:t>
            </a:r>
          </a:p>
        </p:txBody>
      </p:sp>
      <p:sp>
        <p:nvSpPr>
          <p:cNvPr id="10" name="TextBox 9">
            <a:extLst>
              <a:ext uri="{FF2B5EF4-FFF2-40B4-BE49-F238E27FC236}">
                <a16:creationId xmlns:a16="http://schemas.microsoft.com/office/drawing/2014/main" id="{5AF971F9-335B-471A-ABF1-7DD5CA0B67CD}"/>
              </a:ext>
            </a:extLst>
          </p:cNvPr>
          <p:cNvSpPr txBox="1"/>
          <p:nvPr/>
        </p:nvSpPr>
        <p:spPr>
          <a:xfrm>
            <a:off x="7953608" y="4027612"/>
            <a:ext cx="1179241" cy="400110"/>
          </a:xfrm>
          <a:prstGeom prst="rect">
            <a:avLst/>
          </a:prstGeom>
          <a:noFill/>
        </p:spPr>
        <p:txBody>
          <a:bodyPr wrap="square">
            <a:spAutoFit/>
          </a:bodyPr>
          <a:lstStyle/>
          <a:p>
            <a:r>
              <a:rPr lang="en-US" sz="2000" dirty="0"/>
              <a:t>35 days </a:t>
            </a:r>
          </a:p>
        </p:txBody>
      </p:sp>
      <p:sp>
        <p:nvSpPr>
          <p:cNvPr id="12" name="TextBox 11">
            <a:extLst>
              <a:ext uri="{FF2B5EF4-FFF2-40B4-BE49-F238E27FC236}">
                <a16:creationId xmlns:a16="http://schemas.microsoft.com/office/drawing/2014/main" id="{A292EE00-AB5B-4021-A80C-8411E48768FF}"/>
              </a:ext>
            </a:extLst>
          </p:cNvPr>
          <p:cNvSpPr txBox="1"/>
          <p:nvPr/>
        </p:nvSpPr>
        <p:spPr>
          <a:xfrm>
            <a:off x="9564262" y="4027612"/>
            <a:ext cx="1891525" cy="400110"/>
          </a:xfrm>
          <a:prstGeom prst="rect">
            <a:avLst/>
          </a:prstGeom>
          <a:noFill/>
        </p:spPr>
        <p:txBody>
          <a:bodyPr wrap="square">
            <a:spAutoFit/>
          </a:bodyPr>
          <a:lstStyle/>
          <a:p>
            <a:r>
              <a:rPr lang="en-US" sz="2000" dirty="0"/>
              <a:t>Up to 10 years</a:t>
            </a:r>
          </a:p>
        </p:txBody>
      </p:sp>
    </p:spTree>
    <p:extLst>
      <p:ext uri="{BB962C8B-B14F-4D97-AF65-F5344CB8AC3E}">
        <p14:creationId xmlns:p14="http://schemas.microsoft.com/office/powerpoint/2010/main" val="379468936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228D19-1041-415A-9807-808C685F7DA3}"/>
              </a:ext>
            </a:extLst>
          </p:cNvPr>
          <p:cNvSpPr>
            <a:spLocks noGrp="1"/>
          </p:cNvSpPr>
          <p:nvPr>
            <p:ph type="title"/>
          </p:nvPr>
        </p:nvSpPr>
        <p:spPr/>
        <p:txBody>
          <a:bodyPr/>
          <a:lstStyle/>
          <a:p>
            <a:r>
              <a:rPr lang="en-US" dirty="0"/>
              <a:t>Design for Azure Site Recovery</a:t>
            </a:r>
          </a:p>
        </p:txBody>
      </p:sp>
    </p:spTree>
    <p:extLst>
      <p:ext uri="{BB962C8B-B14F-4D97-AF65-F5344CB8AC3E}">
        <p14:creationId xmlns:p14="http://schemas.microsoft.com/office/powerpoint/2010/main" val="264947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19EF9-F973-1CA5-5AC2-AF46282FCD0B}"/>
              </a:ext>
            </a:extLst>
          </p:cNvPr>
          <p:cNvSpPr>
            <a:spLocks noGrp="1"/>
          </p:cNvSpPr>
          <p:nvPr>
            <p:ph type="title"/>
          </p:nvPr>
        </p:nvSpPr>
        <p:spPr/>
        <p:txBody>
          <a:bodyPr/>
          <a:lstStyle/>
          <a:p>
            <a:r>
              <a:rPr lang="en-US" dirty="0"/>
              <a:t>Azure Site Recovery – whiteboard and discussion (notes)</a:t>
            </a:r>
          </a:p>
        </p:txBody>
      </p:sp>
      <p:pic>
        <p:nvPicPr>
          <p:cNvPr id="4" name="Picture 3" descr="Optional whiteboard covering the topic. ">
            <a:extLst>
              <a:ext uri="{FF2B5EF4-FFF2-40B4-BE49-F238E27FC236}">
                <a16:creationId xmlns:a16="http://schemas.microsoft.com/office/drawing/2014/main" id="{E2A4E7DD-0CE1-922F-1D53-BFD960D0BE6F}"/>
              </a:ext>
            </a:extLst>
          </p:cNvPr>
          <p:cNvPicPr>
            <a:picLocks noChangeAspect="1"/>
          </p:cNvPicPr>
          <p:nvPr/>
        </p:nvPicPr>
        <p:blipFill>
          <a:blip r:embed="rId3"/>
          <a:stretch>
            <a:fillRect/>
          </a:stretch>
        </p:blipFill>
        <p:spPr>
          <a:xfrm>
            <a:off x="1561278" y="1290144"/>
            <a:ext cx="9316929" cy="4437994"/>
          </a:xfrm>
          <a:prstGeom prst="rect">
            <a:avLst/>
          </a:prstGeom>
          <a:ln>
            <a:solidFill>
              <a:schemeClr val="tx1"/>
            </a:solidFill>
          </a:ln>
        </p:spPr>
      </p:pic>
    </p:spTree>
    <p:extLst>
      <p:ext uri="{BB962C8B-B14F-4D97-AF65-F5344CB8AC3E}">
        <p14:creationId xmlns:p14="http://schemas.microsoft.com/office/powerpoint/2010/main" val="322352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404DB-9A95-43C7-A66B-57D061F575FA}"/>
              </a:ext>
            </a:extLst>
          </p:cNvPr>
          <p:cNvSpPr>
            <a:spLocks noGrp="1"/>
          </p:cNvSpPr>
          <p:nvPr>
            <p:ph type="title"/>
          </p:nvPr>
        </p:nvSpPr>
        <p:spPr/>
        <p:txBody>
          <a:bodyPr/>
          <a:lstStyle/>
          <a:p>
            <a:r>
              <a:rPr lang="en-US" dirty="0"/>
              <a:t>When to use </a:t>
            </a:r>
            <a:r>
              <a:rPr lang="en-US" dirty="0">
                <a:solidFill>
                  <a:schemeClr val="tx2">
                    <a:lumMod val="50000"/>
                  </a:schemeClr>
                </a:solidFill>
                <a:hlinkClick r:id="rId3">
                  <a:extLst>
                    <a:ext uri="{A12FA001-AC4F-418D-AE19-62706E023703}">
                      <ahyp:hlinkClr xmlns:ahyp="http://schemas.microsoft.com/office/drawing/2018/hyperlinkcolor" val="tx"/>
                    </a:ext>
                  </a:extLst>
                </a:hlinkClick>
              </a:rPr>
              <a:t>Azure Site Recovery</a:t>
            </a:r>
            <a:endParaRPr lang="en-US" dirty="0">
              <a:solidFill>
                <a:schemeClr val="tx2">
                  <a:lumMod val="50000"/>
                </a:schemeClr>
              </a:solidFill>
            </a:endParaRPr>
          </a:p>
        </p:txBody>
      </p:sp>
      <p:sp>
        <p:nvSpPr>
          <p:cNvPr id="3" name="Text Placeholder 2">
            <a:extLst>
              <a:ext uri="{FF2B5EF4-FFF2-40B4-BE49-F238E27FC236}">
                <a16:creationId xmlns:a16="http://schemas.microsoft.com/office/drawing/2014/main" id="{E748A113-580E-41B4-AB3F-5E2C0FB91FB6}"/>
              </a:ext>
            </a:extLst>
          </p:cNvPr>
          <p:cNvSpPr>
            <a:spLocks noGrp="1"/>
          </p:cNvSpPr>
          <p:nvPr>
            <p:ph type="body" sz="quarter" idx="10"/>
          </p:nvPr>
        </p:nvSpPr>
        <p:spPr/>
        <p:txBody>
          <a:bodyPr/>
          <a:lstStyle/>
          <a:p>
            <a:r>
              <a:rPr lang="en-US" dirty="0"/>
              <a:t>Failover for Azure, on-premises, other cloud provider resources</a:t>
            </a:r>
          </a:p>
        </p:txBody>
      </p:sp>
      <p:sp>
        <p:nvSpPr>
          <p:cNvPr id="4" name="TextBox 3">
            <a:extLst>
              <a:ext uri="{FF2B5EF4-FFF2-40B4-BE49-F238E27FC236}">
                <a16:creationId xmlns:a16="http://schemas.microsoft.com/office/drawing/2014/main" id="{EF72BA52-BC0F-4DBD-B09C-E5454C436BA1}"/>
              </a:ext>
            </a:extLst>
          </p:cNvPr>
          <p:cNvSpPr txBox="1"/>
          <p:nvPr/>
        </p:nvSpPr>
        <p:spPr>
          <a:xfrm>
            <a:off x="432088" y="1921741"/>
            <a:ext cx="4541355" cy="3016210"/>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000" dirty="0"/>
              <a:t>Perform disaster recovery and validate the replication strategy</a:t>
            </a:r>
          </a:p>
          <a:p>
            <a:pPr marL="342900" indent="-342900">
              <a:spcAft>
                <a:spcPts val="1200"/>
              </a:spcAft>
              <a:buFont typeface="Arial" panose="020B0604020202020204" pitchFamily="34" charset="0"/>
              <a:buChar char="•"/>
            </a:pPr>
            <a:r>
              <a:rPr lang="en-US" sz="2000" dirty="0"/>
              <a:t>Migrate on-premises VMs and physical servers to Azure</a:t>
            </a:r>
          </a:p>
          <a:p>
            <a:pPr marL="342900" indent="-342900">
              <a:spcAft>
                <a:spcPts val="1200"/>
              </a:spcAft>
              <a:buFont typeface="Arial" panose="020B0604020202020204" pitchFamily="34" charset="0"/>
              <a:buChar char="•"/>
            </a:pPr>
            <a:r>
              <a:rPr lang="en-US" sz="2000" dirty="0"/>
              <a:t>Replicate virtual machines between regions</a:t>
            </a:r>
          </a:p>
          <a:p>
            <a:pPr marL="342900" indent="-342900">
              <a:spcAft>
                <a:spcPts val="1200"/>
              </a:spcAft>
              <a:buFont typeface="Arial" panose="020B0604020202020204" pitchFamily="34" charset="0"/>
              <a:buChar char="•"/>
            </a:pPr>
            <a:r>
              <a:rPr lang="en-US" sz="2000" dirty="0"/>
              <a:t>Define retention history and frequency of snapshots</a:t>
            </a:r>
          </a:p>
        </p:txBody>
      </p:sp>
      <p:pic>
        <p:nvPicPr>
          <p:cNvPr id="5" name="Picture 4" descr="Failover from a source environment (East US) to a target environment (Central US). ">
            <a:extLst>
              <a:ext uri="{FF2B5EF4-FFF2-40B4-BE49-F238E27FC236}">
                <a16:creationId xmlns:a16="http://schemas.microsoft.com/office/drawing/2014/main" id="{44528B28-D770-47CB-96F7-3BEA14B055DD}"/>
              </a:ext>
            </a:extLst>
          </p:cNvPr>
          <p:cNvPicPr>
            <a:picLocks noChangeAspect="1"/>
          </p:cNvPicPr>
          <p:nvPr/>
        </p:nvPicPr>
        <p:blipFill>
          <a:blip r:embed="rId4"/>
          <a:stretch>
            <a:fillRect/>
          </a:stretch>
        </p:blipFill>
        <p:spPr>
          <a:xfrm>
            <a:off x="5083138" y="2063485"/>
            <a:ext cx="7034523" cy="3487951"/>
          </a:xfrm>
          <a:prstGeom prst="rect">
            <a:avLst/>
          </a:prstGeom>
        </p:spPr>
      </p:pic>
    </p:spTree>
    <p:extLst>
      <p:ext uri="{BB962C8B-B14F-4D97-AF65-F5344CB8AC3E}">
        <p14:creationId xmlns:p14="http://schemas.microsoft.com/office/powerpoint/2010/main" val="65716322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EF3D0-91DE-4F9A-A28E-B296D4DF4610}"/>
              </a:ext>
            </a:extLst>
          </p:cNvPr>
          <p:cNvSpPr>
            <a:spLocks noGrp="1"/>
          </p:cNvSpPr>
          <p:nvPr>
            <p:ph type="title"/>
          </p:nvPr>
        </p:nvSpPr>
        <p:spPr/>
        <p:txBody>
          <a:bodyPr/>
          <a:lstStyle/>
          <a:p>
            <a:r>
              <a:rPr lang="en-US" dirty="0"/>
              <a:t>Combine Azure Site Recovery with Azure Backup</a:t>
            </a:r>
          </a:p>
        </p:txBody>
      </p:sp>
      <p:sp>
        <p:nvSpPr>
          <p:cNvPr id="3" name="Text Placeholder 2">
            <a:extLst>
              <a:ext uri="{FF2B5EF4-FFF2-40B4-BE49-F238E27FC236}">
                <a16:creationId xmlns:a16="http://schemas.microsoft.com/office/drawing/2014/main" id="{94148602-C872-4D17-A972-3C1ABA0B5A7D}"/>
              </a:ext>
            </a:extLst>
          </p:cNvPr>
          <p:cNvSpPr>
            <a:spLocks noGrp="1"/>
          </p:cNvSpPr>
          <p:nvPr>
            <p:ph type="body" sz="quarter" idx="10"/>
          </p:nvPr>
        </p:nvSpPr>
        <p:spPr/>
        <p:txBody>
          <a:bodyPr/>
          <a:lstStyle/>
          <a:p>
            <a:r>
              <a:rPr lang="en-US" dirty="0"/>
              <a:t>Combine ASR with Azure Backup</a:t>
            </a:r>
          </a:p>
        </p:txBody>
      </p:sp>
      <p:sp>
        <p:nvSpPr>
          <p:cNvPr id="8" name="Text Placeholder 2">
            <a:extLst>
              <a:ext uri="{FF2B5EF4-FFF2-40B4-BE49-F238E27FC236}">
                <a16:creationId xmlns:a16="http://schemas.microsoft.com/office/drawing/2014/main" id="{DAB85F9E-1298-47E8-A0A1-95409D100DC7}"/>
              </a:ext>
            </a:extLst>
          </p:cNvPr>
          <p:cNvSpPr txBox="1">
            <a:spLocks/>
          </p:cNvSpPr>
          <p:nvPr/>
        </p:nvSpPr>
        <p:spPr>
          <a:xfrm>
            <a:off x="432089" y="1603063"/>
            <a:ext cx="4599695" cy="492443"/>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solidFill>
                  <a:schemeClr val="tx2">
                    <a:lumMod val="50000"/>
                  </a:schemeClr>
                </a:solidFill>
                <a:latin typeface="+mn-lt"/>
              </a:rPr>
              <a:t>Requirement</a:t>
            </a:r>
          </a:p>
        </p:txBody>
      </p:sp>
      <p:sp>
        <p:nvSpPr>
          <p:cNvPr id="9" name="Text Placeholder 5">
            <a:extLst>
              <a:ext uri="{FF2B5EF4-FFF2-40B4-BE49-F238E27FC236}">
                <a16:creationId xmlns:a16="http://schemas.microsoft.com/office/drawing/2014/main" id="{B5A1C982-7C1A-4F1F-B867-D9DD26A25667}"/>
              </a:ext>
            </a:extLst>
          </p:cNvPr>
          <p:cNvSpPr txBox="1">
            <a:spLocks/>
          </p:cNvSpPr>
          <p:nvPr/>
        </p:nvSpPr>
        <p:spPr>
          <a:xfrm>
            <a:off x="432089" y="1978251"/>
            <a:ext cx="5262134" cy="1723549"/>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Arial" panose="020B0604020202020204" pitchFamily="34" charset="0"/>
              <a:buChar char="•"/>
            </a:pPr>
            <a:r>
              <a:rPr lang="en-US" sz="2000" dirty="0">
                <a:latin typeface="+mn-lt"/>
              </a:rPr>
              <a:t>Backup all the files and folders in this virtual machine to Azure. </a:t>
            </a:r>
          </a:p>
          <a:p>
            <a:pPr marL="285750" indent="-285750">
              <a:buFont typeface="Arial" panose="020B0604020202020204" pitchFamily="34" charset="0"/>
              <a:buChar char="•"/>
            </a:pPr>
            <a:r>
              <a:rPr lang="en-US" sz="2000" dirty="0">
                <a:latin typeface="+mn-lt"/>
              </a:rPr>
              <a:t>Protect any workloads running on the virtual machine and keep running them even if the virtual machine fails.</a:t>
            </a:r>
          </a:p>
        </p:txBody>
      </p:sp>
      <p:sp>
        <p:nvSpPr>
          <p:cNvPr id="11" name="Text Placeholder 2">
            <a:extLst>
              <a:ext uri="{FF2B5EF4-FFF2-40B4-BE49-F238E27FC236}">
                <a16:creationId xmlns:a16="http://schemas.microsoft.com/office/drawing/2014/main" id="{4E9F1BED-E8BA-4E8E-8CD7-850FA59D696B}"/>
              </a:ext>
            </a:extLst>
          </p:cNvPr>
          <p:cNvSpPr txBox="1">
            <a:spLocks/>
          </p:cNvSpPr>
          <p:nvPr/>
        </p:nvSpPr>
        <p:spPr>
          <a:xfrm>
            <a:off x="486697" y="3761012"/>
            <a:ext cx="4599695" cy="492443"/>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solidFill>
                  <a:schemeClr val="tx2">
                    <a:lumMod val="50000"/>
                  </a:schemeClr>
                </a:solidFill>
                <a:latin typeface="+mn-lt"/>
              </a:rPr>
              <a:t>Azure Backup </a:t>
            </a:r>
          </a:p>
        </p:txBody>
      </p:sp>
      <p:sp>
        <p:nvSpPr>
          <p:cNvPr id="12" name="Text Placeholder 5">
            <a:extLst>
              <a:ext uri="{FF2B5EF4-FFF2-40B4-BE49-F238E27FC236}">
                <a16:creationId xmlns:a16="http://schemas.microsoft.com/office/drawing/2014/main" id="{5B4EE853-21B9-48F1-8305-36939A084DC2}"/>
              </a:ext>
            </a:extLst>
          </p:cNvPr>
          <p:cNvSpPr txBox="1">
            <a:spLocks/>
          </p:cNvSpPr>
          <p:nvPr/>
        </p:nvSpPr>
        <p:spPr>
          <a:xfrm>
            <a:off x="526617" y="4143459"/>
            <a:ext cx="5183068" cy="2031325"/>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Arial" panose="020B0604020202020204" pitchFamily="34" charset="0"/>
              <a:buChar char="•"/>
            </a:pPr>
            <a:r>
              <a:rPr lang="en-US" sz="2000" dirty="0">
                <a:latin typeface="+mn-lt"/>
              </a:rPr>
              <a:t>Azure Backup periodically backs up the files and folders on the Windows machine to Azure. </a:t>
            </a:r>
          </a:p>
          <a:p>
            <a:pPr marL="285750" indent="-285750">
              <a:buFont typeface="Arial" panose="020B0604020202020204" pitchFamily="34" charset="0"/>
              <a:buChar char="•"/>
            </a:pPr>
            <a:r>
              <a:rPr lang="en-US" sz="2000" dirty="0">
                <a:latin typeface="+mn-lt"/>
              </a:rPr>
              <a:t>This process ensures they are secure and retrievable even if the whole on-premises environment stops functioning. </a:t>
            </a:r>
          </a:p>
        </p:txBody>
      </p:sp>
      <p:pic>
        <p:nvPicPr>
          <p:cNvPr id="5" name="Picture 4" descr="An Azure Backup Agent and Azure Site Recovery Provider write information to an Azure Recovery Services Vault. ">
            <a:extLst>
              <a:ext uri="{FF2B5EF4-FFF2-40B4-BE49-F238E27FC236}">
                <a16:creationId xmlns:a16="http://schemas.microsoft.com/office/drawing/2014/main" id="{21F1F7A8-523F-4D59-92E6-A2B7644AF81C}"/>
              </a:ext>
            </a:extLst>
          </p:cNvPr>
          <p:cNvPicPr>
            <a:picLocks noChangeAspect="1"/>
          </p:cNvPicPr>
          <p:nvPr/>
        </p:nvPicPr>
        <p:blipFill>
          <a:blip r:embed="rId3"/>
          <a:stretch>
            <a:fillRect/>
          </a:stretch>
        </p:blipFill>
        <p:spPr>
          <a:xfrm>
            <a:off x="5884574" y="1500775"/>
            <a:ext cx="6061652" cy="4495613"/>
          </a:xfrm>
          <a:prstGeom prst="rect">
            <a:avLst/>
          </a:prstGeom>
        </p:spPr>
      </p:pic>
    </p:spTree>
    <p:extLst>
      <p:ext uri="{BB962C8B-B14F-4D97-AF65-F5344CB8AC3E}">
        <p14:creationId xmlns:p14="http://schemas.microsoft.com/office/powerpoint/2010/main" val="255449281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B804C7C-8BA8-4235-8706-DB1CA7951C35}"/>
              </a:ext>
            </a:extLst>
          </p:cNvPr>
          <p:cNvSpPr>
            <a:spLocks noGrp="1"/>
          </p:cNvSpPr>
          <p:nvPr>
            <p:ph type="title"/>
          </p:nvPr>
        </p:nvSpPr>
        <p:spPr/>
        <p:txBody>
          <a:bodyPr/>
          <a:lstStyle/>
          <a:p>
            <a:r>
              <a:rPr lang="en-US" dirty="0"/>
              <a:t>Review</a:t>
            </a:r>
          </a:p>
        </p:txBody>
      </p:sp>
    </p:spTree>
    <p:extLst>
      <p:ext uri="{BB962C8B-B14F-4D97-AF65-F5344CB8AC3E}">
        <p14:creationId xmlns:p14="http://schemas.microsoft.com/office/powerpoint/2010/main" val="128523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807AD-0E19-43F8-8604-0EF8D59335FD}"/>
              </a:ext>
            </a:extLst>
          </p:cNvPr>
          <p:cNvSpPr>
            <a:spLocks noGrp="1"/>
          </p:cNvSpPr>
          <p:nvPr>
            <p:ph type="title"/>
          </p:nvPr>
        </p:nvSpPr>
        <p:spPr/>
        <p:txBody>
          <a:bodyPr/>
          <a:lstStyle/>
          <a:p>
            <a:r>
              <a:rPr lang="en-US" dirty="0"/>
              <a:t>Review file server backup and recovery options</a:t>
            </a:r>
          </a:p>
        </p:txBody>
      </p:sp>
      <p:grpSp>
        <p:nvGrpSpPr>
          <p:cNvPr id="40" name="Group 39" descr="Flowchart showing when to use Azure File Sync, Azure Site Recovery, and DFS extension. ">
            <a:extLst>
              <a:ext uri="{FF2B5EF4-FFF2-40B4-BE49-F238E27FC236}">
                <a16:creationId xmlns:a16="http://schemas.microsoft.com/office/drawing/2014/main" id="{7C2146DF-A10B-4629-87E5-5BFB70A48E89}"/>
              </a:ext>
            </a:extLst>
          </p:cNvPr>
          <p:cNvGrpSpPr/>
          <p:nvPr/>
        </p:nvGrpSpPr>
        <p:grpSpPr>
          <a:xfrm>
            <a:off x="839096" y="1703825"/>
            <a:ext cx="9989389" cy="3578179"/>
            <a:chOff x="2371685" y="1030928"/>
            <a:chExt cx="9693931" cy="3233253"/>
          </a:xfrm>
        </p:grpSpPr>
        <p:sp>
          <p:nvSpPr>
            <p:cNvPr id="41" name="Rectangle: Rounded Corners 40">
              <a:extLst>
                <a:ext uri="{FF2B5EF4-FFF2-40B4-BE49-F238E27FC236}">
                  <a16:creationId xmlns:a16="http://schemas.microsoft.com/office/drawing/2014/main" id="{1D82BF26-1369-440E-A3C2-ABDFFF2F16E6}"/>
                </a:ext>
              </a:extLst>
            </p:cNvPr>
            <p:cNvSpPr/>
            <p:nvPr/>
          </p:nvSpPr>
          <p:spPr bwMode="auto">
            <a:xfrm>
              <a:off x="2674852" y="3613048"/>
              <a:ext cx="1923102" cy="595377"/>
            </a:xfrm>
            <a:prstGeom prst="roundRect">
              <a:avLst/>
            </a:prstGeom>
            <a:solidFill>
              <a:srgbClr val="FFFFFF">
                <a:lumMod val="85000"/>
              </a:srgbClr>
            </a:solidFill>
            <a:ln w="9525"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a:ea typeface="+mn-ea"/>
                  <a:cs typeface="Segoe UI" pitchFamily="34" charset="0"/>
                </a:rPr>
                <a:t>Moving to Azure?</a:t>
              </a:r>
            </a:p>
          </p:txBody>
        </p:sp>
        <p:sp>
          <p:nvSpPr>
            <p:cNvPr id="42" name="TextBox 41">
              <a:extLst>
                <a:ext uri="{FF2B5EF4-FFF2-40B4-BE49-F238E27FC236}">
                  <a16:creationId xmlns:a16="http://schemas.microsoft.com/office/drawing/2014/main" id="{E791F0B1-4EC9-41C1-81F3-A7003F98DEB5}"/>
                </a:ext>
              </a:extLst>
            </p:cNvPr>
            <p:cNvSpPr txBox="1"/>
            <p:nvPr/>
          </p:nvSpPr>
          <p:spPr>
            <a:xfrm>
              <a:off x="7121622" y="2429076"/>
              <a:ext cx="512672" cy="338554"/>
            </a:xfrm>
            <a:prstGeom prst="rect">
              <a:avLst/>
            </a:prstGeom>
            <a:noFill/>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cs typeface="Segoe UI" pitchFamily="34" charset="0"/>
                </a:rPr>
                <a:t>Yes</a:t>
              </a:r>
              <a:endParaRPr kumimoji="0" lang="en-US" sz="1600" b="0" i="0" u="none" strike="noStrike" kern="0" cap="none" spc="0" normalizeH="0" baseline="0" noProof="0" dirty="0">
                <a:ln>
                  <a:noFill/>
                </a:ln>
                <a:solidFill>
                  <a:srgbClr val="000000"/>
                </a:solidFill>
                <a:effectLst/>
                <a:uLnTx/>
                <a:uFillTx/>
              </a:endParaRPr>
            </a:p>
          </p:txBody>
        </p:sp>
        <p:sp>
          <p:nvSpPr>
            <p:cNvPr id="43" name="Flowchart: Process 42">
              <a:extLst>
                <a:ext uri="{FF2B5EF4-FFF2-40B4-BE49-F238E27FC236}">
                  <a16:creationId xmlns:a16="http://schemas.microsoft.com/office/drawing/2014/main" id="{3C35310A-9029-4D95-828A-82B33B54EF17}"/>
                </a:ext>
              </a:extLst>
            </p:cNvPr>
            <p:cNvSpPr/>
            <p:nvPr/>
          </p:nvSpPr>
          <p:spPr bwMode="auto">
            <a:xfrm>
              <a:off x="2696496" y="2402566"/>
              <a:ext cx="1879155" cy="682819"/>
            </a:xfrm>
            <a:prstGeom prst="flowChartProcess">
              <a:avLst/>
            </a:prstGeom>
            <a:solidFill>
              <a:srgbClr val="0078D3">
                <a:lumMod val="50000"/>
              </a:srgbClr>
            </a:solidFill>
            <a:ln w="9525" cap="flat" cmpd="sng" algn="ctr">
              <a:solidFill>
                <a:srgbClr val="0078D3">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On-premises</a:t>
              </a:r>
            </a:p>
          </p:txBody>
        </p:sp>
        <p:sp>
          <p:nvSpPr>
            <p:cNvPr id="44" name="Flowchart: Process 43">
              <a:extLst>
                <a:ext uri="{FF2B5EF4-FFF2-40B4-BE49-F238E27FC236}">
                  <a16:creationId xmlns:a16="http://schemas.microsoft.com/office/drawing/2014/main" id="{88ED09A2-6EA9-49AB-ADB3-A87F86DD8370}"/>
                </a:ext>
              </a:extLst>
            </p:cNvPr>
            <p:cNvSpPr/>
            <p:nvPr/>
          </p:nvSpPr>
          <p:spPr bwMode="auto">
            <a:xfrm>
              <a:off x="7825046" y="2392580"/>
              <a:ext cx="1760324" cy="682818"/>
            </a:xfrm>
            <a:prstGeom prst="flowChartProcess">
              <a:avLst/>
            </a:prstGeom>
            <a:solidFill>
              <a:srgbClr val="0078D3">
                <a:lumMod val="50000"/>
              </a:srgbClr>
            </a:solidFill>
            <a:ln w="9525" cap="flat" cmpd="sng" algn="ctr">
              <a:solidFill>
                <a:srgbClr val="0078D3">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Virtual Machine</a:t>
              </a:r>
            </a:p>
          </p:txBody>
        </p:sp>
        <p:cxnSp>
          <p:nvCxnSpPr>
            <p:cNvPr id="45" name="Connector: Elbow 44">
              <a:extLst>
                <a:ext uri="{FF2B5EF4-FFF2-40B4-BE49-F238E27FC236}">
                  <a16:creationId xmlns:a16="http://schemas.microsoft.com/office/drawing/2014/main" id="{5C20F064-AED7-4199-BE68-AEC7ED51DE39}"/>
                </a:ext>
              </a:extLst>
            </p:cNvPr>
            <p:cNvCxnSpPr>
              <a:cxnSpLocks/>
              <a:stCxn id="47" idx="4"/>
              <a:endCxn id="43" idx="0"/>
            </p:cNvCxnSpPr>
            <p:nvPr/>
          </p:nvCxnSpPr>
          <p:spPr>
            <a:xfrm rot="16200000" flipH="1">
              <a:off x="3392623" y="2159114"/>
              <a:ext cx="486829" cy="73"/>
            </a:xfrm>
            <a:prstGeom prst="bentConnector3">
              <a:avLst>
                <a:gd name="adj1" fmla="val 50000"/>
              </a:avLst>
            </a:prstGeom>
            <a:noFill/>
            <a:ln w="9525" cap="flat" cmpd="sng" algn="ctr">
              <a:solidFill>
                <a:srgbClr val="000000"/>
              </a:solidFill>
              <a:prstDash val="solid"/>
              <a:headEnd type="none"/>
              <a:tailEnd type="triangle"/>
            </a:ln>
            <a:effectLst/>
          </p:spPr>
        </p:cxnSp>
        <p:cxnSp>
          <p:nvCxnSpPr>
            <p:cNvPr id="46" name="Connector: Elbow 45">
              <a:extLst>
                <a:ext uri="{FF2B5EF4-FFF2-40B4-BE49-F238E27FC236}">
                  <a16:creationId xmlns:a16="http://schemas.microsoft.com/office/drawing/2014/main" id="{67858505-5713-4FD4-99D7-B7B2D895D3DB}"/>
                </a:ext>
              </a:extLst>
            </p:cNvPr>
            <p:cNvCxnSpPr>
              <a:cxnSpLocks/>
              <a:stCxn id="47" idx="4"/>
              <a:endCxn id="44" idx="0"/>
            </p:cNvCxnSpPr>
            <p:nvPr/>
          </p:nvCxnSpPr>
          <p:spPr>
            <a:xfrm rot="16200000" flipH="1">
              <a:off x="5932183" y="-380446"/>
              <a:ext cx="476843" cy="5069207"/>
            </a:xfrm>
            <a:prstGeom prst="bentConnector3">
              <a:avLst>
                <a:gd name="adj1" fmla="val 50000"/>
              </a:avLst>
            </a:prstGeom>
            <a:noFill/>
            <a:ln w="9525" cap="flat" cmpd="sng" algn="ctr">
              <a:solidFill>
                <a:srgbClr val="000000"/>
              </a:solidFill>
              <a:prstDash val="solid"/>
              <a:headEnd type="none"/>
              <a:tailEnd type="triangle"/>
            </a:ln>
            <a:effectLst/>
          </p:spPr>
        </p:cxnSp>
        <p:sp>
          <p:nvSpPr>
            <p:cNvPr id="47" name="Oval 46">
              <a:extLst>
                <a:ext uri="{FF2B5EF4-FFF2-40B4-BE49-F238E27FC236}">
                  <a16:creationId xmlns:a16="http://schemas.microsoft.com/office/drawing/2014/main" id="{74D7DD3E-48AF-490C-AE9C-42920E37EA91}"/>
                </a:ext>
              </a:extLst>
            </p:cNvPr>
            <p:cNvSpPr/>
            <p:nvPr/>
          </p:nvSpPr>
          <p:spPr bwMode="auto">
            <a:xfrm>
              <a:off x="2371685" y="1030928"/>
              <a:ext cx="2528631" cy="884809"/>
            </a:xfrm>
            <a:prstGeom prst="ellipse">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Where is your file server?</a:t>
              </a:r>
            </a:p>
          </p:txBody>
        </p:sp>
        <p:sp>
          <p:nvSpPr>
            <p:cNvPr id="48" name="Rectangle: Rounded Corners 47">
              <a:extLst>
                <a:ext uri="{FF2B5EF4-FFF2-40B4-BE49-F238E27FC236}">
                  <a16:creationId xmlns:a16="http://schemas.microsoft.com/office/drawing/2014/main" id="{AC53F522-E4BF-4C6D-A3A6-76FE2BA82201}"/>
                </a:ext>
              </a:extLst>
            </p:cNvPr>
            <p:cNvSpPr/>
            <p:nvPr/>
          </p:nvSpPr>
          <p:spPr bwMode="auto">
            <a:xfrm>
              <a:off x="5260652" y="2426232"/>
              <a:ext cx="1748275" cy="595377"/>
            </a:xfrm>
            <a:prstGeom prst="roundRect">
              <a:avLst/>
            </a:prstGeom>
            <a:solidFill>
              <a:srgbClr val="FFFFFF">
                <a:lumMod val="85000"/>
              </a:srgbClr>
            </a:solidFill>
            <a:ln w="9525"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a:ea typeface="+mn-ea"/>
                  <a:cs typeface="Segoe UI" pitchFamily="34" charset="0"/>
                </a:rPr>
                <a:t>Moving to Azure Files?</a:t>
              </a:r>
            </a:p>
          </p:txBody>
        </p:sp>
        <p:sp>
          <p:nvSpPr>
            <p:cNvPr id="49" name="Flowchart: Process 48">
              <a:extLst>
                <a:ext uri="{FF2B5EF4-FFF2-40B4-BE49-F238E27FC236}">
                  <a16:creationId xmlns:a16="http://schemas.microsoft.com/office/drawing/2014/main" id="{E9EAE955-AAFC-4053-B027-8AB9049DC04B}"/>
                </a:ext>
              </a:extLst>
            </p:cNvPr>
            <p:cNvSpPr/>
            <p:nvPr/>
          </p:nvSpPr>
          <p:spPr bwMode="auto">
            <a:xfrm>
              <a:off x="5260652" y="3575099"/>
              <a:ext cx="1748275" cy="689082"/>
            </a:xfrm>
            <a:prstGeom prst="flowChartProcess">
              <a:avLst/>
            </a:prstGeom>
            <a:solidFill>
              <a:srgbClr val="0078D3">
                <a:lumMod val="50000"/>
              </a:srgbClr>
            </a:solidFill>
            <a:ln w="9525" cap="flat" cmpd="sng" algn="ctr">
              <a:solidFill>
                <a:srgbClr val="0078D3">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File Sync Service</a:t>
              </a:r>
            </a:p>
          </p:txBody>
        </p:sp>
        <p:cxnSp>
          <p:nvCxnSpPr>
            <p:cNvPr id="50" name="Straight Arrow Connector 49">
              <a:extLst>
                <a:ext uri="{FF2B5EF4-FFF2-40B4-BE49-F238E27FC236}">
                  <a16:creationId xmlns:a16="http://schemas.microsoft.com/office/drawing/2014/main" id="{C28467C5-9D2F-4C2D-AC37-C4A652FBCFCB}"/>
                </a:ext>
              </a:extLst>
            </p:cNvPr>
            <p:cNvCxnSpPr>
              <a:cxnSpLocks/>
              <a:stCxn id="44" idx="1"/>
              <a:endCxn id="48" idx="3"/>
            </p:cNvCxnSpPr>
            <p:nvPr/>
          </p:nvCxnSpPr>
          <p:spPr>
            <a:xfrm flipH="1" flipV="1">
              <a:off x="7008927" y="2723921"/>
              <a:ext cx="816119" cy="10068"/>
            </a:xfrm>
            <a:prstGeom prst="straightConnector1">
              <a:avLst/>
            </a:prstGeom>
            <a:noFill/>
            <a:ln w="9525" cap="flat" cmpd="sng" algn="ctr">
              <a:solidFill>
                <a:srgbClr val="000000"/>
              </a:solidFill>
              <a:prstDash val="solid"/>
              <a:headEnd type="none"/>
              <a:tailEnd type="triangle"/>
            </a:ln>
            <a:effectLst/>
          </p:spPr>
        </p:cxnSp>
        <p:cxnSp>
          <p:nvCxnSpPr>
            <p:cNvPr id="51" name="Straight Arrow Connector 50">
              <a:extLst>
                <a:ext uri="{FF2B5EF4-FFF2-40B4-BE49-F238E27FC236}">
                  <a16:creationId xmlns:a16="http://schemas.microsoft.com/office/drawing/2014/main" id="{1ECA9EEB-C639-43A6-B02E-0EB51C842651}"/>
                </a:ext>
              </a:extLst>
            </p:cNvPr>
            <p:cNvCxnSpPr>
              <a:cxnSpLocks/>
              <a:stCxn id="48" idx="2"/>
              <a:endCxn id="49" idx="0"/>
            </p:cNvCxnSpPr>
            <p:nvPr/>
          </p:nvCxnSpPr>
          <p:spPr>
            <a:xfrm>
              <a:off x="6134790" y="3021609"/>
              <a:ext cx="0" cy="553490"/>
            </a:xfrm>
            <a:prstGeom prst="straightConnector1">
              <a:avLst/>
            </a:prstGeom>
            <a:noFill/>
            <a:ln w="9525" cap="flat" cmpd="sng" algn="ctr">
              <a:solidFill>
                <a:srgbClr val="000000"/>
              </a:solidFill>
              <a:prstDash val="solid"/>
              <a:headEnd type="none"/>
              <a:tailEnd type="triangle"/>
            </a:ln>
            <a:effectLst/>
          </p:spPr>
        </p:cxnSp>
        <p:sp>
          <p:nvSpPr>
            <p:cNvPr id="53" name="Rectangle: Rounded Corners 52">
              <a:extLst>
                <a:ext uri="{FF2B5EF4-FFF2-40B4-BE49-F238E27FC236}">
                  <a16:creationId xmlns:a16="http://schemas.microsoft.com/office/drawing/2014/main" id="{F28B433D-9358-4DD6-BFF4-88388D49F048}"/>
                </a:ext>
              </a:extLst>
            </p:cNvPr>
            <p:cNvSpPr/>
            <p:nvPr/>
          </p:nvSpPr>
          <p:spPr bwMode="auto">
            <a:xfrm>
              <a:off x="7746989" y="3613048"/>
              <a:ext cx="1923102" cy="595377"/>
            </a:xfrm>
            <a:prstGeom prst="roundRect">
              <a:avLst/>
            </a:prstGeom>
            <a:solidFill>
              <a:srgbClr val="FFFFFF">
                <a:lumMod val="85000"/>
              </a:srgbClr>
            </a:solidFill>
            <a:ln w="9525"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a:ea typeface="+mn-ea"/>
                  <a:cs typeface="Segoe UI" pitchFamily="34" charset="0"/>
                </a:rPr>
                <a:t>Supported ASR configuration?</a:t>
              </a:r>
            </a:p>
          </p:txBody>
        </p:sp>
        <p:cxnSp>
          <p:nvCxnSpPr>
            <p:cNvPr id="54" name="Straight Arrow Connector 53">
              <a:extLst>
                <a:ext uri="{FF2B5EF4-FFF2-40B4-BE49-F238E27FC236}">
                  <a16:creationId xmlns:a16="http://schemas.microsoft.com/office/drawing/2014/main" id="{415A7D82-2F56-41EC-ACE8-A654E8EE78C8}"/>
                </a:ext>
              </a:extLst>
            </p:cNvPr>
            <p:cNvCxnSpPr>
              <a:cxnSpLocks/>
              <a:stCxn id="43" idx="2"/>
              <a:endCxn id="41" idx="0"/>
            </p:cNvCxnSpPr>
            <p:nvPr/>
          </p:nvCxnSpPr>
          <p:spPr>
            <a:xfrm>
              <a:off x="3636074" y="3085385"/>
              <a:ext cx="329" cy="527663"/>
            </a:xfrm>
            <a:prstGeom prst="straightConnector1">
              <a:avLst/>
            </a:prstGeom>
            <a:noFill/>
            <a:ln w="9525" cap="flat" cmpd="sng" algn="ctr">
              <a:solidFill>
                <a:srgbClr val="000000"/>
              </a:solidFill>
              <a:prstDash val="solid"/>
              <a:headEnd type="none"/>
              <a:tailEnd type="triangle"/>
            </a:ln>
            <a:effectLst/>
          </p:spPr>
        </p:cxnSp>
        <p:sp>
          <p:nvSpPr>
            <p:cNvPr id="55" name="Flowchart: Process 54">
              <a:extLst>
                <a:ext uri="{FF2B5EF4-FFF2-40B4-BE49-F238E27FC236}">
                  <a16:creationId xmlns:a16="http://schemas.microsoft.com/office/drawing/2014/main" id="{33BDF6C2-1619-4A7B-8600-CE3FDD748499}"/>
                </a:ext>
              </a:extLst>
            </p:cNvPr>
            <p:cNvSpPr/>
            <p:nvPr/>
          </p:nvSpPr>
          <p:spPr bwMode="auto">
            <a:xfrm>
              <a:off x="10318945" y="3575099"/>
              <a:ext cx="1746671" cy="689082"/>
            </a:xfrm>
            <a:prstGeom prst="flowChartProcess">
              <a:avLst/>
            </a:prstGeom>
            <a:solidFill>
              <a:srgbClr val="0078D3">
                <a:lumMod val="50000"/>
              </a:srgbClr>
            </a:solidFill>
            <a:ln w="9525" cap="flat" cmpd="sng" algn="ctr">
              <a:solidFill>
                <a:srgbClr val="0078D3">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Site Recovery</a:t>
              </a:r>
            </a:p>
          </p:txBody>
        </p:sp>
        <p:cxnSp>
          <p:nvCxnSpPr>
            <p:cNvPr id="56" name="Straight Arrow Connector 55">
              <a:extLst>
                <a:ext uri="{FF2B5EF4-FFF2-40B4-BE49-F238E27FC236}">
                  <a16:creationId xmlns:a16="http://schemas.microsoft.com/office/drawing/2014/main" id="{B20935B9-3A60-4D7F-ABDF-D8013D66A50D}"/>
                </a:ext>
              </a:extLst>
            </p:cNvPr>
            <p:cNvCxnSpPr>
              <a:cxnSpLocks/>
              <a:stCxn id="44" idx="2"/>
              <a:endCxn id="53" idx="0"/>
            </p:cNvCxnSpPr>
            <p:nvPr/>
          </p:nvCxnSpPr>
          <p:spPr>
            <a:xfrm>
              <a:off x="8705208" y="3075398"/>
              <a:ext cx="3332" cy="537650"/>
            </a:xfrm>
            <a:prstGeom prst="straightConnector1">
              <a:avLst/>
            </a:prstGeom>
            <a:noFill/>
            <a:ln w="9525" cap="flat" cmpd="sng" algn="ctr">
              <a:solidFill>
                <a:srgbClr val="000000"/>
              </a:solidFill>
              <a:prstDash val="solid"/>
              <a:headEnd type="none"/>
              <a:tailEnd type="triangle"/>
            </a:ln>
            <a:effectLst/>
          </p:spPr>
        </p:cxnSp>
        <p:cxnSp>
          <p:nvCxnSpPr>
            <p:cNvPr id="57" name="Straight Arrow Connector 56">
              <a:extLst>
                <a:ext uri="{FF2B5EF4-FFF2-40B4-BE49-F238E27FC236}">
                  <a16:creationId xmlns:a16="http://schemas.microsoft.com/office/drawing/2014/main" id="{83AEE3E7-4F1F-48A9-A3F0-32E9C7FBF273}"/>
                </a:ext>
              </a:extLst>
            </p:cNvPr>
            <p:cNvCxnSpPr>
              <a:cxnSpLocks/>
              <a:stCxn id="53" idx="3"/>
              <a:endCxn id="55" idx="1"/>
            </p:cNvCxnSpPr>
            <p:nvPr/>
          </p:nvCxnSpPr>
          <p:spPr>
            <a:xfrm>
              <a:off x="9670091" y="3910737"/>
              <a:ext cx="648854" cy="8903"/>
            </a:xfrm>
            <a:prstGeom prst="straightConnector1">
              <a:avLst/>
            </a:prstGeom>
            <a:noFill/>
            <a:ln w="9525" cap="flat" cmpd="sng" algn="ctr">
              <a:solidFill>
                <a:srgbClr val="000000"/>
              </a:solidFill>
              <a:prstDash val="solid"/>
              <a:headEnd type="none"/>
              <a:tailEnd type="triangle"/>
            </a:ln>
            <a:effectLst/>
          </p:spPr>
        </p:cxnSp>
        <p:sp>
          <p:nvSpPr>
            <p:cNvPr id="59" name="TextBox 58">
              <a:extLst>
                <a:ext uri="{FF2B5EF4-FFF2-40B4-BE49-F238E27FC236}">
                  <a16:creationId xmlns:a16="http://schemas.microsoft.com/office/drawing/2014/main" id="{37C0D4C4-EEEE-460B-904D-3F5017572930}"/>
                </a:ext>
              </a:extLst>
            </p:cNvPr>
            <p:cNvSpPr txBox="1"/>
            <p:nvPr/>
          </p:nvSpPr>
          <p:spPr>
            <a:xfrm>
              <a:off x="4672967" y="3582931"/>
              <a:ext cx="512672" cy="338554"/>
            </a:xfrm>
            <a:prstGeom prst="rect">
              <a:avLst/>
            </a:prstGeom>
            <a:noFill/>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cs typeface="Segoe UI" pitchFamily="34" charset="0"/>
                </a:rPr>
                <a:t>Yes</a:t>
              </a:r>
              <a:endParaRPr kumimoji="0" lang="en-US" sz="1600" b="0" i="0" u="none" strike="noStrike" kern="0" cap="none" spc="0" normalizeH="0" baseline="0" noProof="0" dirty="0">
                <a:ln>
                  <a:noFill/>
                </a:ln>
                <a:solidFill>
                  <a:srgbClr val="000000"/>
                </a:solidFill>
                <a:effectLst/>
                <a:uLnTx/>
                <a:uFillTx/>
              </a:endParaRPr>
            </a:p>
          </p:txBody>
        </p:sp>
        <p:sp>
          <p:nvSpPr>
            <p:cNvPr id="61" name="TextBox 60">
              <a:extLst>
                <a:ext uri="{FF2B5EF4-FFF2-40B4-BE49-F238E27FC236}">
                  <a16:creationId xmlns:a16="http://schemas.microsoft.com/office/drawing/2014/main" id="{23B457E8-E9DA-4C28-A9D1-592DB473A63B}"/>
                </a:ext>
              </a:extLst>
            </p:cNvPr>
            <p:cNvSpPr txBox="1"/>
            <p:nvPr/>
          </p:nvSpPr>
          <p:spPr>
            <a:xfrm>
              <a:off x="8676644" y="3179843"/>
              <a:ext cx="512672" cy="338554"/>
            </a:xfrm>
            <a:prstGeom prst="rect">
              <a:avLst/>
            </a:prstGeom>
            <a:noFill/>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cs typeface="Segoe UI" pitchFamily="34" charset="0"/>
                </a:rPr>
                <a:t>No</a:t>
              </a:r>
              <a:endParaRPr kumimoji="0" lang="en-US" sz="1600" b="0" i="0" u="none" strike="noStrike" kern="0" cap="none" spc="0" normalizeH="0" baseline="0" noProof="0" dirty="0">
                <a:ln>
                  <a:noFill/>
                </a:ln>
                <a:solidFill>
                  <a:srgbClr val="000000"/>
                </a:solidFill>
                <a:effectLst/>
                <a:uLnTx/>
                <a:uFillTx/>
              </a:endParaRPr>
            </a:p>
          </p:txBody>
        </p:sp>
        <p:sp>
          <p:nvSpPr>
            <p:cNvPr id="63" name="TextBox 62">
              <a:extLst>
                <a:ext uri="{FF2B5EF4-FFF2-40B4-BE49-F238E27FC236}">
                  <a16:creationId xmlns:a16="http://schemas.microsoft.com/office/drawing/2014/main" id="{AEDCB3CE-07EB-4DD5-A6ED-F404DE54B1A8}"/>
                </a:ext>
              </a:extLst>
            </p:cNvPr>
            <p:cNvSpPr txBox="1"/>
            <p:nvPr/>
          </p:nvSpPr>
          <p:spPr>
            <a:xfrm>
              <a:off x="9736283" y="3593786"/>
              <a:ext cx="512672" cy="338554"/>
            </a:xfrm>
            <a:prstGeom prst="rect">
              <a:avLst/>
            </a:prstGeom>
            <a:noFill/>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cs typeface="Segoe UI" pitchFamily="34" charset="0"/>
                </a:rPr>
                <a:t>Yes</a:t>
              </a:r>
              <a:endParaRPr kumimoji="0" lang="en-US" sz="1600" b="0" i="0" u="none" strike="noStrike" kern="0" cap="none" spc="0" normalizeH="0" baseline="0" noProof="0" dirty="0">
                <a:ln>
                  <a:noFill/>
                </a:ln>
                <a:solidFill>
                  <a:srgbClr val="000000"/>
                </a:solidFill>
                <a:effectLst/>
                <a:uLnTx/>
                <a:uFillTx/>
              </a:endParaRPr>
            </a:p>
          </p:txBody>
        </p:sp>
        <p:cxnSp>
          <p:nvCxnSpPr>
            <p:cNvPr id="69" name="Straight Arrow Connector 68">
              <a:extLst>
                <a:ext uri="{FF2B5EF4-FFF2-40B4-BE49-F238E27FC236}">
                  <a16:creationId xmlns:a16="http://schemas.microsoft.com/office/drawing/2014/main" id="{3CBAB532-88AA-4965-9BDC-C0A2D015A714}"/>
                </a:ext>
              </a:extLst>
            </p:cNvPr>
            <p:cNvCxnSpPr>
              <a:cxnSpLocks/>
              <a:stCxn id="53" idx="1"/>
              <a:endCxn id="49" idx="3"/>
            </p:cNvCxnSpPr>
            <p:nvPr/>
          </p:nvCxnSpPr>
          <p:spPr>
            <a:xfrm flipH="1">
              <a:off x="7008927" y="3910737"/>
              <a:ext cx="738062" cy="8903"/>
            </a:xfrm>
            <a:prstGeom prst="straightConnector1">
              <a:avLst/>
            </a:prstGeom>
            <a:noFill/>
            <a:ln w="9525" cap="flat" cmpd="sng" algn="ctr">
              <a:solidFill>
                <a:srgbClr val="000000"/>
              </a:solidFill>
              <a:prstDash val="solid"/>
              <a:headEnd type="none"/>
              <a:tailEnd type="triangle"/>
            </a:ln>
            <a:effectLst/>
          </p:spPr>
        </p:cxnSp>
        <p:sp>
          <p:nvSpPr>
            <p:cNvPr id="70" name="TextBox 69">
              <a:extLst>
                <a:ext uri="{FF2B5EF4-FFF2-40B4-BE49-F238E27FC236}">
                  <a16:creationId xmlns:a16="http://schemas.microsoft.com/office/drawing/2014/main" id="{10A73A32-F4DD-4083-A422-B1E15D7F3D61}"/>
                </a:ext>
              </a:extLst>
            </p:cNvPr>
            <p:cNvSpPr txBox="1"/>
            <p:nvPr/>
          </p:nvSpPr>
          <p:spPr>
            <a:xfrm>
              <a:off x="7168125" y="3593786"/>
              <a:ext cx="512672" cy="338554"/>
            </a:xfrm>
            <a:prstGeom prst="rect">
              <a:avLst/>
            </a:prstGeom>
            <a:noFill/>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cs typeface="Segoe UI" pitchFamily="34" charset="0"/>
                </a:rPr>
                <a:t>No</a:t>
              </a:r>
              <a:endParaRPr kumimoji="0" lang="en-US" sz="1600" b="0" i="0" u="none" strike="noStrike" kern="0" cap="none" spc="0" normalizeH="0" baseline="0" noProof="0" dirty="0">
                <a:ln>
                  <a:noFill/>
                </a:ln>
                <a:solidFill>
                  <a:srgbClr val="000000"/>
                </a:solidFill>
                <a:effectLst/>
                <a:uLnTx/>
                <a:uFillTx/>
              </a:endParaRPr>
            </a:p>
          </p:txBody>
        </p:sp>
        <p:cxnSp>
          <p:nvCxnSpPr>
            <p:cNvPr id="71" name="Straight Arrow Connector 70">
              <a:extLst>
                <a:ext uri="{FF2B5EF4-FFF2-40B4-BE49-F238E27FC236}">
                  <a16:creationId xmlns:a16="http://schemas.microsoft.com/office/drawing/2014/main" id="{BB490E79-555F-4E87-B796-856C463A38F6}"/>
                </a:ext>
              </a:extLst>
            </p:cNvPr>
            <p:cNvCxnSpPr>
              <a:cxnSpLocks/>
              <a:stCxn id="41" idx="3"/>
              <a:endCxn id="49" idx="1"/>
            </p:cNvCxnSpPr>
            <p:nvPr/>
          </p:nvCxnSpPr>
          <p:spPr>
            <a:xfrm>
              <a:off x="4597954" y="3910737"/>
              <a:ext cx="662698" cy="8903"/>
            </a:xfrm>
            <a:prstGeom prst="straightConnector1">
              <a:avLst/>
            </a:prstGeom>
            <a:noFill/>
            <a:ln w="9525" cap="flat" cmpd="sng" algn="ctr">
              <a:solidFill>
                <a:srgbClr val="000000"/>
              </a:solidFill>
              <a:prstDash val="solid"/>
              <a:headEnd type="none"/>
              <a:tailEnd type="triangle"/>
            </a:ln>
            <a:effectLst/>
          </p:spPr>
        </p:cxnSp>
      </p:grpSp>
    </p:spTree>
    <p:extLst>
      <p:ext uri="{BB962C8B-B14F-4D97-AF65-F5344CB8AC3E}">
        <p14:creationId xmlns:p14="http://schemas.microsoft.com/office/powerpoint/2010/main" val="125228252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8E02-6125-4640-ADA5-0DED714365D6}"/>
              </a:ext>
            </a:extLst>
          </p:cNvPr>
          <p:cNvSpPr>
            <a:spLocks noGrp="1"/>
          </p:cNvSpPr>
          <p:nvPr>
            <p:ph type="title"/>
          </p:nvPr>
        </p:nvSpPr>
        <p:spPr/>
        <p:txBody>
          <a:bodyPr/>
          <a:lstStyle/>
          <a:p>
            <a:r>
              <a:rPr lang="en-US" dirty="0"/>
              <a:t>Recommend a disaster recovery method </a:t>
            </a:r>
            <a:r>
              <a:rPr lang="en-US"/>
              <a:t>(activity)</a:t>
            </a:r>
            <a:endParaRPr lang="en-US" dirty="0"/>
          </a:p>
        </p:txBody>
      </p:sp>
      <p:sp>
        <p:nvSpPr>
          <p:cNvPr id="124" name="Rectangle 123">
            <a:extLst>
              <a:ext uri="{FF2B5EF4-FFF2-40B4-BE49-F238E27FC236}">
                <a16:creationId xmlns:a16="http://schemas.microsoft.com/office/drawing/2014/main" id="{2383C130-F938-41B6-A584-1F5AC525284E}"/>
              </a:ext>
            </a:extLst>
          </p:cNvPr>
          <p:cNvSpPr/>
          <p:nvPr/>
        </p:nvSpPr>
        <p:spPr>
          <a:xfrm>
            <a:off x="4020992" y="1647433"/>
            <a:ext cx="3549850" cy="120372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lvl="0">
              <a:buClr>
                <a:srgbClr val="000000"/>
              </a:buClr>
            </a:pPr>
            <a:r>
              <a:rPr lang="en-US" sz="1961" dirty="0">
                <a:solidFill>
                  <a:schemeClr val="dk1"/>
                </a:solidFill>
                <a:latin typeface="Segoe UI"/>
              </a:rPr>
              <a:t>You need to back up on-premises machines and workloads</a:t>
            </a:r>
            <a:endParaRPr lang="en-US" sz="1961" dirty="0"/>
          </a:p>
        </p:txBody>
      </p:sp>
      <p:sp>
        <p:nvSpPr>
          <p:cNvPr id="9" name="Rectangle 8">
            <a:extLst>
              <a:ext uri="{FF2B5EF4-FFF2-40B4-BE49-F238E27FC236}">
                <a16:creationId xmlns:a16="http://schemas.microsoft.com/office/drawing/2014/main" id="{244B0C67-2FDB-4D3B-AE45-46EE5CD4027E}"/>
              </a:ext>
              <a:ext uri="{C183D7F6-B498-43B3-948B-1728B52AA6E4}">
                <adec:decorative xmlns:adec="http://schemas.microsoft.com/office/drawing/2017/decorative" val="0"/>
              </a:ext>
            </a:extLst>
          </p:cNvPr>
          <p:cNvSpPr/>
          <p:nvPr/>
        </p:nvSpPr>
        <p:spPr>
          <a:xfrm>
            <a:off x="7808054" y="1663058"/>
            <a:ext cx="3549850" cy="120372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lvl="0">
              <a:buClr>
                <a:srgbClr val="000000"/>
              </a:buClr>
            </a:pPr>
            <a:r>
              <a:rPr lang="en-US" sz="1961" dirty="0">
                <a:solidFill>
                  <a:schemeClr val="dk1"/>
                </a:solidFill>
                <a:latin typeface="Segoe UI"/>
              </a:rPr>
              <a:t>You need to back up your managed disks at any point in time </a:t>
            </a:r>
            <a:endParaRPr lang="en-US" sz="1961" dirty="0"/>
          </a:p>
        </p:txBody>
      </p:sp>
      <p:sp>
        <p:nvSpPr>
          <p:cNvPr id="3" name="Rectangle 2">
            <a:extLst>
              <a:ext uri="{FF2B5EF4-FFF2-40B4-BE49-F238E27FC236}">
                <a16:creationId xmlns:a16="http://schemas.microsoft.com/office/drawing/2014/main" id="{C6DCA25B-165B-4AF0-81F2-408088FC081C}"/>
              </a:ext>
            </a:extLst>
          </p:cNvPr>
          <p:cNvSpPr/>
          <p:nvPr/>
        </p:nvSpPr>
        <p:spPr>
          <a:xfrm>
            <a:off x="4020991" y="3004754"/>
            <a:ext cx="3549850" cy="1192694"/>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r>
              <a:rPr lang="en-US" sz="1961" dirty="0">
                <a:latin typeface="+mn-lt"/>
                <a:ea typeface="+mn-ea"/>
                <a:cs typeface="Segoe UI Semilight" panose="020B0402040204020203" pitchFamily="34" charset="0"/>
              </a:rPr>
              <a:t>You have Azure VMs running production workloads</a:t>
            </a:r>
          </a:p>
        </p:txBody>
      </p:sp>
      <p:sp>
        <p:nvSpPr>
          <p:cNvPr id="10" name="Rectangle 9">
            <a:extLst>
              <a:ext uri="{FF2B5EF4-FFF2-40B4-BE49-F238E27FC236}">
                <a16:creationId xmlns:a16="http://schemas.microsoft.com/office/drawing/2014/main" id="{AD8A3624-FAA3-4E8C-B4AC-D4476D689F94}"/>
              </a:ext>
            </a:extLst>
          </p:cNvPr>
          <p:cNvSpPr/>
          <p:nvPr/>
        </p:nvSpPr>
        <p:spPr>
          <a:xfrm>
            <a:off x="7825405" y="3026229"/>
            <a:ext cx="3549850" cy="120372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defTabSz="1066595">
              <a:spcBef>
                <a:spcPct val="0"/>
              </a:spcBef>
              <a:spcAft>
                <a:spcPct val="35000"/>
              </a:spcAft>
              <a:defRPr/>
            </a:pPr>
            <a:r>
              <a:rPr lang="en-US" sz="1961" dirty="0">
                <a:solidFill>
                  <a:schemeClr val="dk1"/>
                </a:solidFill>
                <a:latin typeface="Segoe UI"/>
              </a:rPr>
              <a:t>You need a read-only full copy of a managed disk</a:t>
            </a:r>
            <a:endParaRPr lang="en-US" sz="1961" dirty="0">
              <a:latin typeface="+mn-lt"/>
              <a:ea typeface="+mn-ea"/>
              <a:cs typeface="Segoe UI Semilight" panose="020B0402040204020203" pitchFamily="34" charset="0"/>
            </a:endParaRPr>
          </a:p>
        </p:txBody>
      </p:sp>
      <p:sp>
        <p:nvSpPr>
          <p:cNvPr id="4" name="Rectangle 3">
            <a:extLst>
              <a:ext uri="{FF2B5EF4-FFF2-40B4-BE49-F238E27FC236}">
                <a16:creationId xmlns:a16="http://schemas.microsoft.com/office/drawing/2014/main" id="{D7E66462-CC8C-4A50-8620-8CB6887E146B}"/>
              </a:ext>
            </a:extLst>
          </p:cNvPr>
          <p:cNvSpPr/>
          <p:nvPr/>
        </p:nvSpPr>
        <p:spPr>
          <a:xfrm>
            <a:off x="4020991" y="4430729"/>
            <a:ext cx="3549850" cy="1192694"/>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defTabSz="1066595">
              <a:spcBef>
                <a:spcPct val="0"/>
              </a:spcBef>
              <a:spcAft>
                <a:spcPct val="35000"/>
              </a:spcAft>
              <a:defRPr/>
            </a:pPr>
            <a:r>
              <a:rPr lang="en-US" sz="1961" dirty="0">
                <a:latin typeface="+mn-lt"/>
                <a:ea typeface="+mn-ea"/>
                <a:cs typeface="Segoe UI Semilight" panose="020B0402040204020203" pitchFamily="34" charset="0"/>
              </a:rPr>
              <a:t>You need application-consistent backups for Linux virtual machines</a:t>
            </a:r>
          </a:p>
        </p:txBody>
      </p:sp>
      <p:sp>
        <p:nvSpPr>
          <p:cNvPr id="5" name="Rectangle 4">
            <a:extLst>
              <a:ext uri="{FF2B5EF4-FFF2-40B4-BE49-F238E27FC236}">
                <a16:creationId xmlns:a16="http://schemas.microsoft.com/office/drawing/2014/main" id="{DA254AEB-1A2A-49A3-87A7-4F857ED6048A}"/>
              </a:ext>
            </a:extLst>
          </p:cNvPr>
          <p:cNvSpPr/>
          <p:nvPr/>
        </p:nvSpPr>
        <p:spPr>
          <a:xfrm>
            <a:off x="7808054" y="4447274"/>
            <a:ext cx="3549850" cy="1192694"/>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r>
              <a:rPr lang="en-US" sz="1961" dirty="0">
                <a:latin typeface="+mn-lt"/>
                <a:ea typeface="+mn-ea"/>
                <a:cs typeface="Segoe UI Semilight" panose="020B0402040204020203" pitchFamily="34" charset="0"/>
              </a:rPr>
              <a:t>You need to cover disaster scenarios like an entire regional outage</a:t>
            </a:r>
          </a:p>
        </p:txBody>
      </p:sp>
      <p:sp>
        <p:nvSpPr>
          <p:cNvPr id="7" name="Arrow: Right 6">
            <a:extLst>
              <a:ext uri="{FF2B5EF4-FFF2-40B4-BE49-F238E27FC236}">
                <a16:creationId xmlns:a16="http://schemas.microsoft.com/office/drawing/2014/main" id="{C4E432AD-16D9-4CE8-B4A4-3EE4747E77CD}"/>
              </a:ext>
              <a:ext uri="{C183D7F6-B498-43B3-948B-1728B52AA6E4}">
                <adec:decorative xmlns:adec="http://schemas.microsoft.com/office/drawing/2017/decorative" val="1"/>
              </a:ext>
            </a:extLst>
          </p:cNvPr>
          <p:cNvSpPr/>
          <p:nvPr/>
        </p:nvSpPr>
        <p:spPr bwMode="auto">
          <a:xfrm>
            <a:off x="3407338" y="3035426"/>
            <a:ext cx="508782" cy="961220"/>
          </a:xfrm>
          <a:prstGeom prst="rightArrow">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551F2F0A-500C-49E1-AE6C-33108E6A340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60727" y="239755"/>
            <a:ext cx="914528" cy="914528"/>
          </a:xfrm>
          <a:prstGeom prst="rect">
            <a:avLst/>
          </a:prstGeom>
        </p:spPr>
      </p:pic>
      <p:sp>
        <p:nvSpPr>
          <p:cNvPr id="125" name="TextBox 124">
            <a:extLst>
              <a:ext uri="{FF2B5EF4-FFF2-40B4-BE49-F238E27FC236}">
                <a16:creationId xmlns:a16="http://schemas.microsoft.com/office/drawing/2014/main" id="{F3A977EA-08AC-4B39-A5B0-56DBAB256039}"/>
              </a:ext>
              <a:ext uri="{C183D7F6-B498-43B3-948B-1728B52AA6E4}">
                <adec:decorative xmlns:adec="http://schemas.microsoft.com/office/drawing/2017/decorative" val="1"/>
              </a:ext>
            </a:extLst>
          </p:cNvPr>
          <p:cNvSpPr txBox="1"/>
          <p:nvPr/>
        </p:nvSpPr>
        <p:spPr>
          <a:xfrm>
            <a:off x="731843" y="1417345"/>
            <a:ext cx="2476673" cy="961220"/>
          </a:xfrm>
          <a:prstGeom prst="rect">
            <a:avLst/>
          </a:prstGeom>
          <a:solidFill>
            <a:schemeClr val="tx2">
              <a:lumMod val="50000"/>
            </a:schemeClr>
          </a:solidFill>
        </p:spPr>
        <p:txBody>
          <a:bodyPr wrap="square" lIns="179285" tIns="143428" rIns="179285" bIns="143428" rtlCol="0" anchor="ctr">
            <a:noAutofit/>
          </a:bodyPr>
          <a:lstStyle/>
          <a:p>
            <a:pPr algn="ctr">
              <a:lnSpc>
                <a:spcPct val="90000"/>
              </a:lnSpc>
              <a:spcAft>
                <a:spcPts val="588"/>
              </a:spcAft>
            </a:pPr>
            <a:r>
              <a:rPr lang="en-US" sz="2353" dirty="0">
                <a:solidFill>
                  <a:schemeClr val="bg1"/>
                </a:solidFill>
              </a:rPr>
              <a:t>Azure Backup</a:t>
            </a:r>
          </a:p>
        </p:txBody>
      </p:sp>
      <p:sp>
        <p:nvSpPr>
          <p:cNvPr id="11" name="TextBox 10">
            <a:extLst>
              <a:ext uri="{FF2B5EF4-FFF2-40B4-BE49-F238E27FC236}">
                <a16:creationId xmlns:a16="http://schemas.microsoft.com/office/drawing/2014/main" id="{AD3CBAF7-3A67-474E-A4B8-46FAAA342776}"/>
              </a:ext>
              <a:ext uri="{C183D7F6-B498-43B3-948B-1728B52AA6E4}">
                <adec:decorative xmlns:adec="http://schemas.microsoft.com/office/drawing/2017/decorative" val="1"/>
              </a:ext>
            </a:extLst>
          </p:cNvPr>
          <p:cNvSpPr txBox="1"/>
          <p:nvPr/>
        </p:nvSpPr>
        <p:spPr>
          <a:xfrm>
            <a:off x="731842" y="3785943"/>
            <a:ext cx="2476673" cy="961220"/>
          </a:xfrm>
          <a:prstGeom prst="rect">
            <a:avLst/>
          </a:prstGeom>
          <a:solidFill>
            <a:schemeClr val="tx2">
              <a:lumMod val="50000"/>
            </a:schemeClr>
          </a:solidFill>
        </p:spPr>
        <p:txBody>
          <a:bodyPr wrap="square" lIns="179285" tIns="143428" rIns="179285" bIns="143428" rtlCol="0" anchor="ctr">
            <a:noAutofit/>
          </a:bodyPr>
          <a:lstStyle/>
          <a:p>
            <a:pPr algn="ctr">
              <a:lnSpc>
                <a:spcPct val="90000"/>
              </a:lnSpc>
              <a:spcAft>
                <a:spcPts val="588"/>
              </a:spcAft>
            </a:pPr>
            <a:r>
              <a:rPr lang="en-US" sz="2353" dirty="0">
                <a:solidFill>
                  <a:schemeClr val="bg1"/>
                </a:solidFill>
              </a:rPr>
              <a:t>VM Snapshot</a:t>
            </a:r>
          </a:p>
        </p:txBody>
      </p:sp>
      <p:sp>
        <p:nvSpPr>
          <p:cNvPr id="12" name="TextBox 11">
            <a:extLst>
              <a:ext uri="{FF2B5EF4-FFF2-40B4-BE49-F238E27FC236}">
                <a16:creationId xmlns:a16="http://schemas.microsoft.com/office/drawing/2014/main" id="{A2A92F05-3CE0-4380-BE04-F0D46B172D5C}"/>
              </a:ext>
              <a:ext uri="{C183D7F6-B498-43B3-948B-1728B52AA6E4}">
                <adec:decorative xmlns:adec="http://schemas.microsoft.com/office/drawing/2017/decorative" val="1"/>
              </a:ext>
            </a:extLst>
          </p:cNvPr>
          <p:cNvSpPr txBox="1"/>
          <p:nvPr/>
        </p:nvSpPr>
        <p:spPr>
          <a:xfrm>
            <a:off x="731842" y="4962671"/>
            <a:ext cx="2476673" cy="961220"/>
          </a:xfrm>
          <a:prstGeom prst="rect">
            <a:avLst/>
          </a:prstGeom>
          <a:solidFill>
            <a:schemeClr val="tx2">
              <a:lumMod val="50000"/>
            </a:schemeClr>
          </a:solidFill>
        </p:spPr>
        <p:txBody>
          <a:bodyPr wrap="square" lIns="179285" tIns="143428" rIns="179285" bIns="143428" rtlCol="0" anchor="ctr">
            <a:noAutofit/>
          </a:bodyPr>
          <a:lstStyle/>
          <a:p>
            <a:pPr algn="ctr">
              <a:lnSpc>
                <a:spcPct val="90000"/>
              </a:lnSpc>
              <a:spcAft>
                <a:spcPts val="588"/>
              </a:spcAft>
            </a:pPr>
            <a:r>
              <a:rPr lang="en-US" sz="2353" dirty="0">
                <a:solidFill>
                  <a:schemeClr val="bg1"/>
                </a:solidFill>
              </a:rPr>
              <a:t>MABS</a:t>
            </a:r>
          </a:p>
        </p:txBody>
      </p:sp>
      <p:sp>
        <p:nvSpPr>
          <p:cNvPr id="6" name="TextBox 5">
            <a:extLst>
              <a:ext uri="{FF2B5EF4-FFF2-40B4-BE49-F238E27FC236}">
                <a16:creationId xmlns:a16="http://schemas.microsoft.com/office/drawing/2014/main" id="{3DC8B1FB-F6F6-47F6-899D-3E3527B848E0}"/>
              </a:ext>
              <a:ext uri="{C183D7F6-B498-43B3-948B-1728B52AA6E4}">
                <adec:decorative xmlns:adec="http://schemas.microsoft.com/office/drawing/2017/decorative" val="1"/>
              </a:ext>
            </a:extLst>
          </p:cNvPr>
          <p:cNvSpPr txBox="1"/>
          <p:nvPr/>
        </p:nvSpPr>
        <p:spPr>
          <a:xfrm>
            <a:off x="731843" y="2594073"/>
            <a:ext cx="2476673" cy="961220"/>
          </a:xfrm>
          <a:prstGeom prst="rect">
            <a:avLst/>
          </a:prstGeom>
          <a:solidFill>
            <a:schemeClr val="tx2">
              <a:lumMod val="50000"/>
            </a:schemeClr>
          </a:solidFill>
        </p:spPr>
        <p:txBody>
          <a:bodyPr wrap="square" lIns="179285" tIns="143428" rIns="179285" bIns="143428" rtlCol="0" anchor="ctr">
            <a:noAutofit/>
          </a:bodyPr>
          <a:lstStyle/>
          <a:p>
            <a:pPr algn="ctr">
              <a:lnSpc>
                <a:spcPct val="90000"/>
              </a:lnSpc>
              <a:spcAft>
                <a:spcPts val="588"/>
              </a:spcAft>
            </a:pPr>
            <a:r>
              <a:rPr lang="en-US" sz="2353" dirty="0">
                <a:solidFill>
                  <a:schemeClr val="bg1"/>
                </a:solidFill>
              </a:rPr>
              <a:t>Azure Site Recovery</a:t>
            </a:r>
          </a:p>
        </p:txBody>
      </p:sp>
    </p:spTree>
    <p:extLst>
      <p:ext uri="{BB962C8B-B14F-4D97-AF65-F5344CB8AC3E}">
        <p14:creationId xmlns:p14="http://schemas.microsoft.com/office/powerpoint/2010/main" val="33721020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Learning Objectives</a:t>
            </a:r>
          </a:p>
        </p:txBody>
      </p:sp>
      <p:sp>
        <p:nvSpPr>
          <p:cNvPr id="5" name="TextBox 4">
            <a:extLst>
              <a:ext uri="{FF2B5EF4-FFF2-40B4-BE49-F238E27FC236}">
                <a16:creationId xmlns:a16="http://schemas.microsoft.com/office/drawing/2014/main" id="{47835185-4DB4-4400-B461-606DA8486B4E}"/>
              </a:ext>
            </a:extLst>
          </p:cNvPr>
          <p:cNvSpPr txBox="1"/>
          <p:nvPr/>
        </p:nvSpPr>
        <p:spPr>
          <a:xfrm>
            <a:off x="333803" y="1362159"/>
            <a:ext cx="5463682" cy="3939540"/>
          </a:xfrm>
          <a:prstGeom prst="rect">
            <a:avLst/>
          </a:prstGeom>
          <a:noFill/>
        </p:spPr>
        <p:txBody>
          <a:bodyPr wrap="square">
            <a:spAutoFit/>
          </a:bodyPr>
          <a:lstStyle/>
          <a:p>
            <a:pPr marL="342900" lvl="0" indent="-342900">
              <a:spcAft>
                <a:spcPts val="1200"/>
              </a:spcAft>
              <a:buFont typeface="Arial" panose="020B0604020202020204" pitchFamily="34" charset="0"/>
              <a:buChar char="•"/>
            </a:pPr>
            <a:r>
              <a:rPr lang="en-US" altLang="zh-CN" sz="2000" dirty="0">
                <a:latin typeface="+mn-lt"/>
              </a:rPr>
              <a:t>Design for backup and recovery</a:t>
            </a:r>
          </a:p>
          <a:p>
            <a:pPr marL="342900" lvl="0" indent="-342900">
              <a:spcAft>
                <a:spcPts val="1200"/>
              </a:spcAft>
              <a:buFont typeface="Arial" panose="020B0604020202020204" pitchFamily="34" charset="0"/>
              <a:buChar char="•"/>
            </a:pPr>
            <a:r>
              <a:rPr lang="en-US" altLang="zh-CN" sz="2000" dirty="0">
                <a:latin typeface="+mn-lt"/>
              </a:rPr>
              <a:t>Design for Azure Backup</a:t>
            </a:r>
          </a:p>
          <a:p>
            <a:pPr marL="342900" lvl="0" indent="-342900">
              <a:spcAft>
                <a:spcPts val="1200"/>
              </a:spcAft>
              <a:buFont typeface="Arial" panose="020B0604020202020204" pitchFamily="34" charset="0"/>
              <a:buChar char="•"/>
            </a:pPr>
            <a:r>
              <a:rPr lang="en-US" altLang="zh-CN" sz="2000" dirty="0">
                <a:latin typeface="+mn-lt"/>
              </a:rPr>
              <a:t>Design for Azure blob backup and recovery</a:t>
            </a:r>
          </a:p>
          <a:p>
            <a:pPr marL="342900" lvl="0" indent="-342900">
              <a:spcAft>
                <a:spcPts val="1200"/>
              </a:spcAft>
              <a:buFont typeface="Arial" panose="020B0604020202020204" pitchFamily="34" charset="0"/>
              <a:buChar char="•"/>
            </a:pPr>
            <a:r>
              <a:rPr lang="en-US" altLang="zh-CN" sz="2000" dirty="0">
                <a:latin typeface="+mn-lt"/>
              </a:rPr>
              <a:t>Design for Azure Files backup and recovery</a:t>
            </a:r>
          </a:p>
          <a:p>
            <a:pPr marL="342900" lvl="0" indent="-342900">
              <a:spcAft>
                <a:spcPts val="1200"/>
              </a:spcAft>
              <a:buFont typeface="Arial" panose="020B0604020202020204" pitchFamily="34" charset="0"/>
              <a:buChar char="•"/>
            </a:pPr>
            <a:r>
              <a:rPr lang="en-US" altLang="zh-CN" sz="2000" dirty="0">
                <a:latin typeface="+mn-lt"/>
              </a:rPr>
              <a:t>Design for Azure virtual machine backup and recovery</a:t>
            </a:r>
          </a:p>
          <a:p>
            <a:pPr marL="342900" lvl="0" indent="-342900">
              <a:spcAft>
                <a:spcPts val="1200"/>
              </a:spcAft>
              <a:buFont typeface="Arial" panose="020B0604020202020204" pitchFamily="34" charset="0"/>
              <a:buChar char="•"/>
            </a:pPr>
            <a:r>
              <a:rPr lang="en-US" altLang="zh-CN" sz="2000" dirty="0">
                <a:latin typeface="+mn-lt"/>
              </a:rPr>
              <a:t>Design for Azure SQL backup and recovery</a:t>
            </a:r>
          </a:p>
          <a:p>
            <a:pPr marL="342900" lvl="0" indent="-342900">
              <a:spcAft>
                <a:spcPts val="1200"/>
              </a:spcAft>
              <a:buFont typeface="Arial" panose="020B0604020202020204" pitchFamily="34" charset="0"/>
              <a:buChar char="•"/>
            </a:pPr>
            <a:r>
              <a:rPr lang="en-US" altLang="zh-CN" sz="2000" dirty="0">
                <a:latin typeface="+mn-lt"/>
              </a:rPr>
              <a:t>Design for Azure Site Recovery</a:t>
            </a:r>
          </a:p>
          <a:p>
            <a:pPr marL="342900" lvl="0" indent="-342900">
              <a:spcAft>
                <a:spcPts val="1200"/>
              </a:spcAft>
              <a:buFont typeface="Arial" panose="020B0604020202020204" pitchFamily="34" charset="0"/>
              <a:buChar char="•"/>
            </a:pPr>
            <a:r>
              <a:rPr lang="en-US" altLang="zh-CN" sz="2000" dirty="0">
                <a:latin typeface="+mn-lt"/>
              </a:rPr>
              <a:t>Learning recap</a:t>
            </a:r>
          </a:p>
        </p:txBody>
      </p:sp>
      <p:sp>
        <p:nvSpPr>
          <p:cNvPr id="7" name="TextBox 6">
            <a:extLst>
              <a:ext uri="{FF2B5EF4-FFF2-40B4-BE49-F238E27FC236}">
                <a16:creationId xmlns:a16="http://schemas.microsoft.com/office/drawing/2014/main" id="{2FF1405E-CA33-4E67-B23B-FAA450BFD509}"/>
              </a:ext>
            </a:extLst>
          </p:cNvPr>
          <p:cNvSpPr txBox="1"/>
          <p:nvPr/>
        </p:nvSpPr>
        <p:spPr>
          <a:xfrm>
            <a:off x="6096000" y="1006386"/>
            <a:ext cx="5077896" cy="4139644"/>
          </a:xfrm>
          <a:prstGeom prst="roundRect">
            <a:avLst/>
          </a:prstGeom>
          <a:solidFill>
            <a:schemeClr val="bg2"/>
          </a:solidFill>
          <a:ln>
            <a:solidFill>
              <a:schemeClr val="tx1"/>
            </a:solidFill>
          </a:ln>
        </p:spPr>
        <p:txBody>
          <a:bodyPr wrap="square" lIns="91440" tIns="91440" rIns="91440" bIns="91440" rtlCol="0">
            <a:spAutoFit/>
          </a:bodyPr>
          <a:lstStyle/>
          <a:p>
            <a:pPr>
              <a:lnSpc>
                <a:spcPct val="90000"/>
              </a:lnSpc>
              <a:spcAft>
                <a:spcPts val="600"/>
              </a:spcAft>
            </a:pPr>
            <a:r>
              <a:rPr lang="en-US" sz="1800" dirty="0">
                <a:solidFill>
                  <a:schemeClr val="tx2">
                    <a:lumMod val="50000"/>
                  </a:schemeClr>
                </a:solidFill>
                <a:effectLst/>
                <a:ea typeface="Times New Roman" panose="02020603050405020304" pitchFamily="18" charset="0"/>
                <a:cs typeface="Times New Roman" panose="02020603050405020304" pitchFamily="18" charset="0"/>
              </a:rPr>
              <a:t>AZ-305: Design Business Continuity Solutions (15-20%)</a:t>
            </a:r>
          </a:p>
          <a:p>
            <a:pPr marL="0" marR="0">
              <a:lnSpc>
                <a:spcPct val="107000"/>
              </a:lnSpc>
              <a:spcBef>
                <a:spcPts val="0"/>
              </a:spcBef>
              <a:spcAft>
                <a:spcPts val="800"/>
              </a:spcAft>
            </a:pPr>
            <a:r>
              <a:rPr lang="en-US" sz="1600" dirty="0">
                <a:solidFill>
                  <a:schemeClr val="tx2">
                    <a:lumMod val="50000"/>
                  </a:schemeClr>
                </a:solidFill>
                <a:effectLst/>
                <a:ea typeface="Times New Roman" panose="02020603050405020304" pitchFamily="18" charset="0"/>
                <a:cs typeface="Times New Roman" panose="02020603050405020304" pitchFamily="18" charset="0"/>
              </a:rPr>
              <a:t>Design a Solution for Backup and Disaster Recovery</a:t>
            </a:r>
          </a:p>
          <a:p>
            <a:pPr marL="231775" marR="0" lvl="0" indent="-231775">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recovery solution for Azure and hybrid workloads that meets recovery objectives</a:t>
            </a:r>
          </a:p>
          <a:p>
            <a:pPr marL="231775" marR="0" lvl="0" indent="-231775">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backup and recovery solution for compute</a:t>
            </a:r>
          </a:p>
          <a:p>
            <a:pPr marL="231775" marR="0" lvl="0" indent="-231775">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backup and recovery solution for databases</a:t>
            </a:r>
          </a:p>
          <a:p>
            <a:pPr marL="231775" marR="0" lvl="0" indent="-231775">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Recommend a backup and recovery solution for unstructured data</a:t>
            </a:r>
          </a:p>
        </p:txBody>
      </p:sp>
    </p:spTree>
    <p:extLst>
      <p:ext uri="{BB962C8B-B14F-4D97-AF65-F5344CB8AC3E}">
        <p14:creationId xmlns:p14="http://schemas.microsoft.com/office/powerpoint/2010/main" val="41881027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a:xfrm>
            <a:off x="588261" y="585216"/>
            <a:ext cx="10720869" cy="492443"/>
          </a:xfrm>
        </p:spPr>
        <p:txBody>
          <a:bodyPr/>
          <a:lstStyle/>
          <a:p>
            <a:r>
              <a:rPr lang="en-US" dirty="0">
                <a:solidFill>
                  <a:schemeClr val="tx1"/>
                </a:solidFill>
              </a:rPr>
              <a:t>Learning recap – Business continuity solutions</a:t>
            </a:r>
          </a:p>
        </p:txBody>
      </p:sp>
      <p:sp>
        <p:nvSpPr>
          <p:cNvPr id="8" name="Rectangle 7">
            <a:extLst>
              <a:ext uri="{FF2B5EF4-FFF2-40B4-BE49-F238E27FC236}">
                <a16:creationId xmlns:a16="http://schemas.microsoft.com/office/drawing/2014/main" id="{169F3006-8609-4CDD-B431-90D1B3D88F78}"/>
              </a:ext>
            </a:extLst>
          </p:cNvPr>
          <p:cNvSpPr/>
          <p:nvPr/>
        </p:nvSpPr>
        <p:spPr>
          <a:xfrm>
            <a:off x="3950317" y="1965435"/>
            <a:ext cx="7590042" cy="322667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342900" lvl="1" indent="-342900">
              <a:spcBef>
                <a:spcPts val="1176"/>
              </a:spcBef>
              <a:buClr>
                <a:schemeClr val="tx1"/>
              </a:buClr>
              <a:buFont typeface="Arial" panose="020B0604020202020204" pitchFamily="34" charset="0"/>
              <a:buChar char="•"/>
              <a:defRPr/>
            </a:pPr>
            <a:r>
              <a:rPr lang="en-US" dirty="0">
                <a:solidFill>
                  <a:srgbClr val="000000"/>
                </a:solidFill>
                <a:latin typeface="Segoe UI"/>
                <a:hlinkClick r:id="rId3"/>
              </a:rPr>
              <a:t>Protect your virtual machines by using Azure Backup</a:t>
            </a:r>
            <a:endParaRPr lang="en-US" dirty="0">
              <a:solidFill>
                <a:srgbClr val="000000"/>
              </a:solidFill>
              <a:latin typeface="Segoe UI"/>
            </a:endParaRPr>
          </a:p>
          <a:p>
            <a:pPr marL="342900" lvl="1" indent="-342900">
              <a:spcBef>
                <a:spcPts val="1176"/>
              </a:spcBef>
              <a:buClr>
                <a:schemeClr val="tx1"/>
              </a:buClr>
              <a:buFont typeface="Arial" panose="020B0604020202020204" pitchFamily="34" charset="0"/>
              <a:buChar char="•"/>
              <a:defRPr/>
            </a:pPr>
            <a:r>
              <a:rPr lang="en-US" dirty="0">
                <a:solidFill>
                  <a:srgbClr val="000000"/>
                </a:solidFill>
                <a:latin typeface="Segoe UI"/>
                <a:hlinkClick r:id="rId4"/>
              </a:rPr>
              <a:t>Disaster recovery and backup</a:t>
            </a:r>
            <a:endParaRPr lang="en-US" dirty="0">
              <a:solidFill>
                <a:srgbClr val="000000"/>
              </a:solidFill>
              <a:latin typeface="Segoe UI"/>
            </a:endParaRPr>
          </a:p>
          <a:p>
            <a:pPr marL="342900" lvl="1" indent="-342900">
              <a:spcBef>
                <a:spcPts val="1176"/>
              </a:spcBef>
              <a:buClr>
                <a:schemeClr val="tx1"/>
              </a:buClr>
              <a:buFont typeface="Arial" panose="020B0604020202020204" pitchFamily="34" charset="0"/>
              <a:buChar char="•"/>
              <a:defRPr/>
            </a:pPr>
            <a:r>
              <a:rPr lang="en-US" sz="1800" dirty="0">
                <a:hlinkClick r:id="rId5"/>
              </a:rPr>
              <a:t>Back up and restore your Azure SQL database</a:t>
            </a:r>
            <a:endParaRPr lang="en-US" sz="1800" dirty="0"/>
          </a:p>
          <a:p>
            <a:pPr marL="342900" lvl="1" indent="-342900">
              <a:spcBef>
                <a:spcPts val="1176"/>
              </a:spcBef>
              <a:buClr>
                <a:schemeClr val="tx1"/>
              </a:buClr>
              <a:buFont typeface="Arial" panose="020B0604020202020204" pitchFamily="34" charset="0"/>
              <a:buChar char="•"/>
              <a:defRPr/>
            </a:pPr>
            <a:r>
              <a:rPr lang="en-US" sz="1800" dirty="0">
                <a:hlinkClick r:id="rId6"/>
              </a:rPr>
              <a:t>Protect your Azure infrastructure with Azure Site Recovery</a:t>
            </a:r>
            <a:endParaRPr lang="en-US" sz="1800" dirty="0"/>
          </a:p>
          <a:p>
            <a:pPr marL="342900" lvl="1" indent="-342900">
              <a:spcBef>
                <a:spcPts val="1176"/>
              </a:spcBef>
              <a:buClr>
                <a:schemeClr val="tx1"/>
              </a:buClr>
              <a:buFont typeface="Arial" panose="020B0604020202020204" pitchFamily="34" charset="0"/>
              <a:buChar char="•"/>
              <a:defRPr/>
            </a:pPr>
            <a:r>
              <a:rPr lang="en-US" sz="1800" dirty="0">
                <a:hlinkClick r:id="rId7"/>
              </a:rPr>
              <a:t>Design your site recovery solution in Azure</a:t>
            </a:r>
            <a:endParaRPr lang="en-US" sz="1800" dirty="0"/>
          </a:p>
          <a:p>
            <a:pPr marL="0" lvl="1">
              <a:spcBef>
                <a:spcPts val="1176"/>
              </a:spcBef>
              <a:defRPr/>
            </a:pPr>
            <a:endParaRPr lang="en-US" sz="1800" dirty="0"/>
          </a:p>
          <a:p>
            <a:pPr marL="17">
              <a:lnSpc>
                <a:spcPct val="107000"/>
              </a:lnSpc>
            </a:pPr>
            <a:r>
              <a:rPr lang="en-US" sz="1800" dirty="0">
                <a:solidFill>
                  <a:schemeClr val="tx1"/>
                </a:solidFill>
                <a:effectLst/>
                <a:ea typeface="Times New Roman" panose="02020603050405020304" pitchFamily="18" charset="0"/>
                <a:cs typeface="Times New Roman" panose="02020603050405020304" pitchFamily="18" charset="0"/>
              </a:rPr>
              <a:t>Optional hands-on exercises:</a:t>
            </a:r>
          </a:p>
          <a:p>
            <a:pPr marL="742950" lvl="1" indent="-285750">
              <a:lnSpc>
                <a:spcPct val="107000"/>
              </a:lnSpc>
              <a:buFont typeface="Arial" panose="020B0604020202020204" pitchFamily="34" charset="0"/>
              <a:buChar char="•"/>
            </a:pPr>
            <a:r>
              <a:rPr lang="en-US" sz="1800" b="0" u="sng" dirty="0">
                <a:solidFill>
                  <a:srgbClr val="2F5496"/>
                </a:solidFill>
                <a:effectLst/>
                <a:ea typeface="Yu Gothic Light" panose="020B0300000000000000" pitchFamily="34" charset="-128"/>
                <a:cs typeface="Times New Roman" panose="02020603050405020304" pitchFamily="18" charset="0"/>
                <a:hlinkClick r:id="rId8"/>
              </a:rPr>
              <a:t>Backup and restore your Azure SQL database</a:t>
            </a:r>
            <a:endParaRPr lang="en-US" sz="1800" dirty="0"/>
          </a:p>
          <a:p>
            <a:pPr marL="0" lvl="1">
              <a:spcBef>
                <a:spcPts val="1176"/>
              </a:spcBef>
              <a:defRPr/>
            </a:pPr>
            <a:endParaRPr lang="en-US" sz="1800" dirty="0"/>
          </a:p>
          <a:p>
            <a:pPr marL="0" lvl="1">
              <a:spcBef>
                <a:spcPts val="1176"/>
              </a:spcBef>
              <a:defRPr/>
            </a:pPr>
            <a:endParaRPr lang="en-US" dirty="0">
              <a:solidFill>
                <a:srgbClr val="000000"/>
              </a:solidFill>
              <a:latin typeface="Segoe UI"/>
            </a:endParaRPr>
          </a:p>
          <a:p>
            <a:pPr marL="0" lvl="1">
              <a:spcBef>
                <a:spcPts val="1176"/>
              </a:spcBef>
              <a:defRPr/>
            </a:pPr>
            <a:endParaRPr lang="en-US" dirty="0">
              <a:solidFill>
                <a:srgbClr val="000000"/>
              </a:solidFill>
              <a:latin typeface="Segoe UI"/>
            </a:endParaRPr>
          </a:p>
        </p:txBody>
      </p:sp>
    </p:spTree>
    <p:extLst>
      <p:ext uri="{BB962C8B-B14F-4D97-AF65-F5344CB8AC3E}">
        <p14:creationId xmlns:p14="http://schemas.microsoft.com/office/powerpoint/2010/main" val="257623891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B32F84-5B44-CFB1-A364-31B448F54D5E}"/>
              </a:ext>
            </a:extLst>
          </p:cNvPr>
          <p:cNvSpPr>
            <a:spLocks noGrp="1"/>
          </p:cNvSpPr>
          <p:nvPr>
            <p:ph type="title"/>
          </p:nvPr>
        </p:nvSpPr>
        <p:spPr/>
        <p:txBody>
          <a:bodyPr/>
          <a:lstStyle/>
          <a:p>
            <a:r>
              <a:rPr lang="en-US" dirty="0"/>
              <a:t>Instructor resources (hidden)</a:t>
            </a:r>
          </a:p>
        </p:txBody>
      </p:sp>
    </p:spTree>
    <p:extLst>
      <p:ext uri="{BB962C8B-B14F-4D97-AF65-F5344CB8AC3E}">
        <p14:creationId xmlns:p14="http://schemas.microsoft.com/office/powerpoint/2010/main" val="177487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A810A-2B8C-485F-A469-26D40CC32F5F}"/>
              </a:ext>
            </a:extLst>
          </p:cNvPr>
          <p:cNvSpPr>
            <a:spLocks noGrp="1"/>
          </p:cNvSpPr>
          <p:nvPr>
            <p:ph type="title"/>
          </p:nvPr>
        </p:nvSpPr>
        <p:spPr/>
        <p:txBody>
          <a:bodyPr/>
          <a:lstStyle/>
          <a:p>
            <a:r>
              <a:rPr lang="en-US" dirty="0"/>
              <a:t>Solution idea #1</a:t>
            </a:r>
          </a:p>
        </p:txBody>
      </p:sp>
      <p:sp>
        <p:nvSpPr>
          <p:cNvPr id="3" name="Text Placeholder 2">
            <a:extLst>
              <a:ext uri="{FF2B5EF4-FFF2-40B4-BE49-F238E27FC236}">
                <a16:creationId xmlns:a16="http://schemas.microsoft.com/office/drawing/2014/main" id="{5A9D89DE-2867-494D-A8F7-7FA56475B095}"/>
              </a:ext>
            </a:extLst>
          </p:cNvPr>
          <p:cNvSpPr>
            <a:spLocks noGrp="1"/>
          </p:cNvSpPr>
          <p:nvPr>
            <p:ph type="body" sz="quarter" idx="10"/>
          </p:nvPr>
        </p:nvSpPr>
        <p:spPr/>
        <p:txBody>
          <a:bodyPr/>
          <a:lstStyle/>
          <a:p>
            <a:r>
              <a:rPr lang="en-US" b="0" i="0" dirty="0">
                <a:solidFill>
                  <a:srgbClr val="171717"/>
                </a:solidFill>
                <a:effectLst/>
                <a:latin typeface="Segoe UI" panose="020B0502040204020203" pitchFamily="34" charset="0"/>
              </a:rPr>
              <a:t>Archive your on-premises data to Azure Blob storage.</a:t>
            </a:r>
            <a:endParaRPr lang="en-US" dirty="0"/>
          </a:p>
        </p:txBody>
      </p:sp>
      <p:pic>
        <p:nvPicPr>
          <p:cNvPr id="4" name="Picture 3" descr="Diagram showing Azure Backup and 3rd party backup apps ">
            <a:extLst>
              <a:ext uri="{FF2B5EF4-FFF2-40B4-BE49-F238E27FC236}">
                <a16:creationId xmlns:a16="http://schemas.microsoft.com/office/drawing/2014/main" id="{1DADD649-75FE-4F04-87F6-180DA99D226D}"/>
              </a:ext>
            </a:extLst>
          </p:cNvPr>
          <p:cNvPicPr>
            <a:picLocks noChangeAspect="1"/>
          </p:cNvPicPr>
          <p:nvPr/>
        </p:nvPicPr>
        <p:blipFill>
          <a:blip r:embed="rId3"/>
          <a:stretch>
            <a:fillRect/>
          </a:stretch>
        </p:blipFill>
        <p:spPr>
          <a:xfrm>
            <a:off x="1001072" y="1813476"/>
            <a:ext cx="10176410" cy="3582613"/>
          </a:xfrm>
          <a:prstGeom prst="rect">
            <a:avLst/>
          </a:prstGeom>
        </p:spPr>
      </p:pic>
    </p:spTree>
    <p:extLst>
      <p:ext uri="{BB962C8B-B14F-4D97-AF65-F5344CB8AC3E}">
        <p14:creationId xmlns:p14="http://schemas.microsoft.com/office/powerpoint/2010/main" val="121658837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8B4F3F-CDE4-4DFF-AA15-D699813BE349}"/>
              </a:ext>
            </a:extLst>
          </p:cNvPr>
          <p:cNvSpPr>
            <a:spLocks noGrp="1"/>
          </p:cNvSpPr>
          <p:nvPr>
            <p:ph type="title"/>
          </p:nvPr>
        </p:nvSpPr>
        <p:spPr/>
        <p:txBody>
          <a:bodyPr/>
          <a:lstStyle/>
          <a:p>
            <a:r>
              <a:rPr lang="en-US" dirty="0"/>
              <a:t>End of presentation</a:t>
            </a:r>
          </a:p>
        </p:txBody>
      </p:sp>
    </p:spTree>
    <p:extLst>
      <p:ext uri="{BB962C8B-B14F-4D97-AF65-F5344CB8AC3E}">
        <p14:creationId xmlns:p14="http://schemas.microsoft.com/office/powerpoint/2010/main" val="10439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FBA0D-4E08-4662-A388-05221B550BB4}"/>
              </a:ext>
            </a:extLst>
          </p:cNvPr>
          <p:cNvSpPr>
            <a:spLocks noGrp="1"/>
          </p:cNvSpPr>
          <p:nvPr>
            <p:ph type="title"/>
          </p:nvPr>
        </p:nvSpPr>
        <p:spPr/>
        <p:txBody>
          <a:bodyPr/>
          <a:lstStyle/>
          <a:p>
            <a:r>
              <a:rPr lang="en-US" dirty="0"/>
              <a:t>Design for backup and recovery</a:t>
            </a:r>
          </a:p>
        </p:txBody>
      </p:sp>
    </p:spTree>
    <p:extLst>
      <p:ext uri="{BB962C8B-B14F-4D97-AF65-F5344CB8AC3E}">
        <p14:creationId xmlns:p14="http://schemas.microsoft.com/office/powerpoint/2010/main" val="290904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C2C7A-6A58-E367-B48C-70AB65A44828}"/>
              </a:ext>
            </a:extLst>
          </p:cNvPr>
          <p:cNvSpPr>
            <a:spLocks noGrp="1"/>
          </p:cNvSpPr>
          <p:nvPr>
            <p:ph type="title"/>
          </p:nvPr>
        </p:nvSpPr>
        <p:spPr/>
        <p:txBody>
          <a:bodyPr/>
          <a:lstStyle/>
          <a:p>
            <a:r>
              <a:rPr lang="en-US" dirty="0"/>
              <a:t>Backup and recovery – whiteboard and discussion (notes)</a:t>
            </a:r>
          </a:p>
        </p:txBody>
      </p:sp>
      <p:pic>
        <p:nvPicPr>
          <p:cNvPr id="6" name="Picture 5" descr="Optional whiteboard for the topic. ">
            <a:extLst>
              <a:ext uri="{FF2B5EF4-FFF2-40B4-BE49-F238E27FC236}">
                <a16:creationId xmlns:a16="http://schemas.microsoft.com/office/drawing/2014/main" id="{E97A044F-FC07-236D-314A-7B28523F7BB9}"/>
              </a:ext>
            </a:extLst>
          </p:cNvPr>
          <p:cNvPicPr>
            <a:picLocks noChangeAspect="1"/>
          </p:cNvPicPr>
          <p:nvPr/>
        </p:nvPicPr>
        <p:blipFill>
          <a:blip r:embed="rId3"/>
          <a:stretch>
            <a:fillRect/>
          </a:stretch>
        </p:blipFill>
        <p:spPr>
          <a:xfrm>
            <a:off x="1295155" y="1206141"/>
            <a:ext cx="9601689" cy="4785628"/>
          </a:xfrm>
          <a:prstGeom prst="rect">
            <a:avLst/>
          </a:prstGeom>
          <a:ln>
            <a:solidFill>
              <a:schemeClr val="tx1"/>
            </a:solidFill>
          </a:ln>
        </p:spPr>
      </p:pic>
    </p:spTree>
    <p:extLst>
      <p:ext uri="{BB962C8B-B14F-4D97-AF65-F5344CB8AC3E}">
        <p14:creationId xmlns:p14="http://schemas.microsoft.com/office/powerpoint/2010/main" val="31126840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440494"/>
            <a:ext cx="11341268" cy="642840"/>
          </a:xfrm>
        </p:spPr>
        <p:txBody>
          <a:bodyPr/>
          <a:lstStyle/>
          <a:p>
            <a:r>
              <a:rPr lang="en-US" dirty="0"/>
              <a:t>Plan for backup and recovery</a:t>
            </a:r>
          </a:p>
        </p:txBody>
      </p:sp>
      <p:sp>
        <p:nvSpPr>
          <p:cNvPr id="6" name="Text Placeholder 5"/>
          <p:cNvSpPr>
            <a:spLocks noGrp="1"/>
          </p:cNvSpPr>
          <p:nvPr>
            <p:ph type="body" sz="quarter" idx="10"/>
          </p:nvPr>
        </p:nvSpPr>
        <p:spPr>
          <a:xfrm>
            <a:off x="431800" y="1082675"/>
            <a:ext cx="11341100" cy="430887"/>
          </a:xfrm>
        </p:spPr>
        <p:txBody>
          <a:bodyPr/>
          <a:lstStyle/>
          <a:p>
            <a:pPr lvl="1"/>
            <a:r>
              <a:rPr lang="en-US" sz="2200" spc="-49" dirty="0">
                <a:solidFill>
                  <a:schemeClr val="tx2">
                    <a:lumMod val="50000"/>
                  </a:schemeClr>
                </a:solidFill>
                <a:latin typeface="+mj-lt"/>
              </a:rPr>
              <a:t>Identify your business needs and create a plan to address those needs</a:t>
            </a:r>
          </a:p>
        </p:txBody>
      </p:sp>
      <p:sp>
        <p:nvSpPr>
          <p:cNvPr id="3" name="TextBox 2">
            <a:extLst>
              <a:ext uri="{FF2B5EF4-FFF2-40B4-BE49-F238E27FC236}">
                <a16:creationId xmlns:a16="http://schemas.microsoft.com/office/drawing/2014/main" id="{329BD8C8-B47C-4BF5-9B40-F05C2DB71248}"/>
              </a:ext>
            </a:extLst>
          </p:cNvPr>
          <p:cNvSpPr txBox="1"/>
          <p:nvPr/>
        </p:nvSpPr>
        <p:spPr>
          <a:xfrm>
            <a:off x="419100" y="1829060"/>
            <a:ext cx="9068257" cy="2708434"/>
          </a:xfrm>
          <a:prstGeom prst="rect">
            <a:avLst/>
          </a:prstGeom>
          <a:noFill/>
        </p:spPr>
        <p:txBody>
          <a:bodyPr wrap="square">
            <a:spAutoFit/>
          </a:bodyPr>
          <a:lstStyle/>
          <a:p>
            <a:pPr marL="342900" lvl="0" indent="-342900">
              <a:spcAft>
                <a:spcPts val="1200"/>
              </a:spcAft>
              <a:buFont typeface="Arial" panose="020B0604020202020204" pitchFamily="34" charset="0"/>
              <a:buChar char="•"/>
            </a:pPr>
            <a:r>
              <a:rPr lang="en-US" altLang="zh-CN" sz="2000" dirty="0">
                <a:latin typeface="+mn-lt"/>
              </a:rPr>
              <a:t>What are your workloads and their usage?</a:t>
            </a:r>
          </a:p>
          <a:p>
            <a:pPr marL="342900" lvl="0" indent="-342900">
              <a:spcAft>
                <a:spcPts val="1200"/>
              </a:spcAft>
              <a:buFont typeface="Arial" panose="020B0604020202020204" pitchFamily="34" charset="0"/>
              <a:buChar char="•"/>
            </a:pPr>
            <a:r>
              <a:rPr lang="en-US" altLang="zh-CN" sz="2000" dirty="0">
                <a:latin typeface="+mn-lt"/>
              </a:rPr>
              <a:t>What are the usage patterns for your workloads?</a:t>
            </a:r>
          </a:p>
          <a:p>
            <a:pPr marL="342900" lvl="0" indent="-342900">
              <a:spcAft>
                <a:spcPts val="1200"/>
              </a:spcAft>
              <a:buFont typeface="Arial" panose="020B0604020202020204" pitchFamily="34" charset="0"/>
              <a:buChar char="•"/>
            </a:pPr>
            <a:r>
              <a:rPr lang="en-US" altLang="zh-CN" sz="2000" dirty="0">
                <a:latin typeface="+mn-lt"/>
              </a:rPr>
              <a:t>What are the availability metrics (MTTR and MTBF)?</a:t>
            </a:r>
          </a:p>
          <a:p>
            <a:pPr marL="342900" lvl="0" indent="-342900">
              <a:spcAft>
                <a:spcPts val="1200"/>
              </a:spcAft>
              <a:buFont typeface="Arial" panose="020B0604020202020204" pitchFamily="34" charset="0"/>
              <a:buChar char="•"/>
            </a:pPr>
            <a:r>
              <a:rPr lang="en-US" altLang="zh-CN" sz="2000" dirty="0">
                <a:latin typeface="+mn-lt"/>
              </a:rPr>
              <a:t>What are the recovery metrics (RTO and RPO)?</a:t>
            </a:r>
          </a:p>
          <a:p>
            <a:pPr marL="342900" lvl="0" indent="-342900">
              <a:spcAft>
                <a:spcPts val="1200"/>
              </a:spcAft>
              <a:buFont typeface="Arial" panose="020B0604020202020204" pitchFamily="34" charset="0"/>
              <a:buChar char="•"/>
            </a:pPr>
            <a:r>
              <a:rPr lang="en-US" altLang="zh-CN" sz="2000" dirty="0">
                <a:latin typeface="+mn-lt"/>
              </a:rPr>
              <a:t>What are the workload availability targets?</a:t>
            </a:r>
          </a:p>
          <a:p>
            <a:pPr marL="342900" lvl="0" indent="-342900">
              <a:spcAft>
                <a:spcPts val="1200"/>
              </a:spcAft>
              <a:buFont typeface="Arial" panose="020B0604020202020204" pitchFamily="34" charset="0"/>
              <a:buChar char="•"/>
            </a:pPr>
            <a:r>
              <a:rPr lang="en-US" altLang="zh-CN" sz="2000" dirty="0">
                <a:latin typeface="+mn-lt"/>
              </a:rPr>
              <a:t>What are your SLAs?</a:t>
            </a:r>
          </a:p>
        </p:txBody>
      </p:sp>
    </p:spTree>
    <p:extLst>
      <p:ext uri="{BB962C8B-B14F-4D97-AF65-F5344CB8AC3E}">
        <p14:creationId xmlns:p14="http://schemas.microsoft.com/office/powerpoint/2010/main" val="76711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9426B5-2775-4172-A5F5-B2BE7837B258}"/>
              </a:ext>
            </a:extLst>
          </p:cNvPr>
          <p:cNvSpPr>
            <a:spLocks noGrp="1"/>
          </p:cNvSpPr>
          <p:nvPr>
            <p:ph type="title"/>
          </p:nvPr>
        </p:nvSpPr>
        <p:spPr/>
        <p:txBody>
          <a:bodyPr/>
          <a:lstStyle/>
          <a:p>
            <a:r>
              <a:rPr lang="en-US" dirty="0"/>
              <a:t>Design for Azure Backup</a:t>
            </a:r>
          </a:p>
        </p:txBody>
      </p:sp>
    </p:spTree>
    <p:extLst>
      <p:ext uri="{BB962C8B-B14F-4D97-AF65-F5344CB8AC3E}">
        <p14:creationId xmlns:p14="http://schemas.microsoft.com/office/powerpoint/2010/main" val="308437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C2C7A-6A58-E367-B48C-70AB65A44828}"/>
              </a:ext>
            </a:extLst>
          </p:cNvPr>
          <p:cNvSpPr>
            <a:spLocks noGrp="1"/>
          </p:cNvSpPr>
          <p:nvPr>
            <p:ph type="title"/>
          </p:nvPr>
        </p:nvSpPr>
        <p:spPr/>
        <p:txBody>
          <a:bodyPr/>
          <a:lstStyle/>
          <a:p>
            <a:r>
              <a:rPr lang="en-US" dirty="0"/>
              <a:t>Azure Backup – whiteboard and discussion (notes)</a:t>
            </a:r>
          </a:p>
        </p:txBody>
      </p:sp>
      <p:pic>
        <p:nvPicPr>
          <p:cNvPr id="3" name="Picture 2" descr="Optional whiteboard for the topic. ">
            <a:extLst>
              <a:ext uri="{FF2B5EF4-FFF2-40B4-BE49-F238E27FC236}">
                <a16:creationId xmlns:a16="http://schemas.microsoft.com/office/drawing/2014/main" id="{7521C9DA-DD3E-8DD1-3185-13E3240CCB55}"/>
              </a:ext>
            </a:extLst>
          </p:cNvPr>
          <p:cNvPicPr>
            <a:picLocks noChangeAspect="1"/>
          </p:cNvPicPr>
          <p:nvPr/>
        </p:nvPicPr>
        <p:blipFill>
          <a:blip r:embed="rId3"/>
          <a:stretch>
            <a:fillRect/>
          </a:stretch>
        </p:blipFill>
        <p:spPr>
          <a:xfrm>
            <a:off x="1729399" y="1331161"/>
            <a:ext cx="8719755" cy="4195677"/>
          </a:xfrm>
          <a:prstGeom prst="rect">
            <a:avLst/>
          </a:prstGeom>
          <a:ln>
            <a:solidFill>
              <a:schemeClr val="tx1"/>
            </a:solidFill>
          </a:ln>
        </p:spPr>
      </p:pic>
    </p:spTree>
    <p:extLst>
      <p:ext uri="{BB962C8B-B14F-4D97-AF65-F5344CB8AC3E}">
        <p14:creationId xmlns:p14="http://schemas.microsoft.com/office/powerpoint/2010/main" val="38231859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659F-9141-40CC-AFDA-69631E3DB907}"/>
              </a:ext>
            </a:extLst>
          </p:cNvPr>
          <p:cNvSpPr>
            <a:spLocks noGrp="1"/>
          </p:cNvSpPr>
          <p:nvPr>
            <p:ph type="title"/>
          </p:nvPr>
        </p:nvSpPr>
        <p:spPr/>
        <p:txBody>
          <a:bodyPr/>
          <a:lstStyle/>
          <a:p>
            <a:r>
              <a:rPr lang="en-US" dirty="0"/>
              <a:t>When to use </a:t>
            </a:r>
            <a:r>
              <a:rPr lang="en-US" dirty="0">
                <a:solidFill>
                  <a:schemeClr val="tx2">
                    <a:lumMod val="50000"/>
                  </a:schemeClr>
                </a:solidFill>
                <a:hlinkClick r:id="rId3">
                  <a:extLst>
                    <a:ext uri="{A12FA001-AC4F-418D-AE19-62706E023703}">
                      <ahyp:hlinkClr xmlns:ahyp="http://schemas.microsoft.com/office/drawing/2018/hyperlinkcolor" val="tx"/>
                    </a:ext>
                  </a:extLst>
                </a:hlinkClick>
              </a:rPr>
              <a:t>Azure Backup</a:t>
            </a:r>
            <a:endParaRPr lang="en-US" dirty="0">
              <a:solidFill>
                <a:schemeClr val="tx2">
                  <a:lumMod val="50000"/>
                </a:schemeClr>
              </a:solidFill>
            </a:endParaRPr>
          </a:p>
        </p:txBody>
      </p:sp>
      <p:sp>
        <p:nvSpPr>
          <p:cNvPr id="3" name="Text Placeholder 2">
            <a:extLst>
              <a:ext uri="{FF2B5EF4-FFF2-40B4-BE49-F238E27FC236}">
                <a16:creationId xmlns:a16="http://schemas.microsoft.com/office/drawing/2014/main" id="{9243D06F-F0E7-459F-8020-25D29904DB91}"/>
              </a:ext>
            </a:extLst>
          </p:cNvPr>
          <p:cNvSpPr>
            <a:spLocks noGrp="1"/>
          </p:cNvSpPr>
          <p:nvPr>
            <p:ph type="body" sz="quarter" idx="10"/>
          </p:nvPr>
        </p:nvSpPr>
        <p:spPr>
          <a:xfrm>
            <a:off x="432089" y="1083334"/>
            <a:ext cx="11341268" cy="430887"/>
          </a:xfrm>
        </p:spPr>
        <p:txBody>
          <a:bodyPr/>
          <a:lstStyle/>
          <a:p>
            <a:r>
              <a:rPr lang="en-US" sz="2200" spc="-49" dirty="0">
                <a:solidFill>
                  <a:schemeClr val="tx2">
                    <a:lumMod val="50000"/>
                  </a:schemeClr>
                </a:solidFill>
                <a:latin typeface="+mj-lt"/>
              </a:rPr>
              <a:t>Azure Backup is a full-service backup and recovery solution. </a:t>
            </a:r>
          </a:p>
        </p:txBody>
      </p:sp>
      <p:sp>
        <p:nvSpPr>
          <p:cNvPr id="17" name="TextBox 16">
            <a:extLst>
              <a:ext uri="{FF2B5EF4-FFF2-40B4-BE49-F238E27FC236}">
                <a16:creationId xmlns:a16="http://schemas.microsoft.com/office/drawing/2014/main" id="{13FE172E-CA2D-4E13-AB25-1880701C72EF}"/>
              </a:ext>
            </a:extLst>
          </p:cNvPr>
          <p:cNvSpPr txBox="1"/>
          <p:nvPr/>
        </p:nvSpPr>
        <p:spPr>
          <a:xfrm>
            <a:off x="283772" y="1862413"/>
            <a:ext cx="4346663" cy="4247317"/>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000" dirty="0"/>
              <a:t>Unlimited scaling with high availability and unlimited data transfer</a:t>
            </a:r>
          </a:p>
          <a:p>
            <a:pPr marL="342900" indent="-342900">
              <a:spcAft>
                <a:spcPts val="1200"/>
              </a:spcAft>
              <a:buFont typeface="Arial" panose="020B0604020202020204" pitchFamily="34" charset="0"/>
              <a:buChar char="•"/>
            </a:pPr>
            <a:r>
              <a:rPr lang="en-US" sz="2000" dirty="0"/>
              <a:t>Automatic replication of locally redundant storage and geo-redundant storage using a pay-as-you-use model</a:t>
            </a:r>
          </a:p>
          <a:p>
            <a:pPr marL="342900" indent="-342900">
              <a:spcAft>
                <a:spcPts val="1200"/>
              </a:spcAft>
              <a:buFont typeface="Arial" panose="020B0604020202020204" pitchFamily="34" charset="0"/>
              <a:buChar char="•"/>
            </a:pPr>
            <a:r>
              <a:rPr lang="en-US" sz="2000" dirty="0"/>
              <a:t>Application-consistent backups with secure transmission and storage of your data in Azure</a:t>
            </a:r>
          </a:p>
          <a:p>
            <a:pPr marL="342900" indent="-342900">
              <a:spcAft>
                <a:spcPts val="1200"/>
              </a:spcAft>
              <a:buFont typeface="Arial" panose="020B0604020202020204" pitchFamily="34" charset="0"/>
              <a:buChar char="•"/>
            </a:pPr>
            <a:r>
              <a:rPr lang="en-US" sz="2000" dirty="0"/>
              <a:t>No limits on the length of time you can keep the backup data</a:t>
            </a:r>
          </a:p>
        </p:txBody>
      </p:sp>
      <p:grpSp>
        <p:nvGrpSpPr>
          <p:cNvPr id="5" name="Group 4" descr="Azure Backup Service handles on-premises backup agents and cloud resources with built-in backup.">
            <a:extLst>
              <a:ext uri="{FF2B5EF4-FFF2-40B4-BE49-F238E27FC236}">
                <a16:creationId xmlns:a16="http://schemas.microsoft.com/office/drawing/2014/main" id="{B8E88E81-DA24-4EDF-880A-662BCADC3881}"/>
              </a:ext>
            </a:extLst>
          </p:cNvPr>
          <p:cNvGrpSpPr/>
          <p:nvPr/>
        </p:nvGrpSpPr>
        <p:grpSpPr>
          <a:xfrm>
            <a:off x="5006144" y="1862413"/>
            <a:ext cx="7046744" cy="4180219"/>
            <a:chOff x="5006144" y="1862413"/>
            <a:chExt cx="7046744" cy="4180219"/>
          </a:xfrm>
        </p:grpSpPr>
        <p:grpSp>
          <p:nvGrpSpPr>
            <p:cNvPr id="7" name="Group 6">
              <a:extLst>
                <a:ext uri="{FF2B5EF4-FFF2-40B4-BE49-F238E27FC236}">
                  <a16:creationId xmlns:a16="http://schemas.microsoft.com/office/drawing/2014/main" id="{CFF91E8A-6C8B-462B-9199-31F375E6BCF5}"/>
                </a:ext>
              </a:extLst>
            </p:cNvPr>
            <p:cNvGrpSpPr/>
            <p:nvPr/>
          </p:nvGrpSpPr>
          <p:grpSpPr>
            <a:xfrm>
              <a:off x="5156791" y="1862413"/>
              <a:ext cx="6751437" cy="4180219"/>
              <a:chOff x="1265976" y="1863098"/>
              <a:chExt cx="8173790" cy="4614961"/>
            </a:xfrm>
          </p:grpSpPr>
          <p:cxnSp>
            <p:nvCxnSpPr>
              <p:cNvPr id="8" name="Straight Connector 7">
                <a:extLst>
                  <a:ext uri="{FF2B5EF4-FFF2-40B4-BE49-F238E27FC236}">
                    <a16:creationId xmlns:a16="http://schemas.microsoft.com/office/drawing/2014/main" id="{BDE18488-3ED9-4FFD-A995-5A923A85C168}"/>
                  </a:ext>
                </a:extLst>
              </p:cNvPr>
              <p:cNvCxnSpPr>
                <a:cxnSpLocks/>
                <a:endCxn id="19" idx="1"/>
              </p:cNvCxnSpPr>
              <p:nvPr/>
            </p:nvCxnSpPr>
            <p:spPr>
              <a:xfrm>
                <a:off x="5729960" y="3493206"/>
                <a:ext cx="278517" cy="32458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EF9AB92-B0AC-432A-AB34-91D4463342A4}"/>
                  </a:ext>
                </a:extLst>
              </p:cNvPr>
              <p:cNvCxnSpPr>
                <a:cxnSpLocks/>
                <a:endCxn id="18" idx="1"/>
              </p:cNvCxnSpPr>
              <p:nvPr/>
            </p:nvCxnSpPr>
            <p:spPr>
              <a:xfrm flipV="1">
                <a:off x="5814068" y="2941495"/>
                <a:ext cx="183973" cy="551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703DD227-E33C-44CF-BAAE-1F177EA6F39C}"/>
                  </a:ext>
                </a:extLst>
              </p:cNvPr>
              <p:cNvSpPr/>
              <p:nvPr/>
            </p:nvSpPr>
            <p:spPr bwMode="auto">
              <a:xfrm>
                <a:off x="3487296" y="2451798"/>
                <a:ext cx="3969529" cy="1881203"/>
              </a:xfrm>
              <a:prstGeom prst="roundRect">
                <a:avLst/>
              </a:prstGeom>
              <a:noFill/>
              <a:ln w="952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EDCD77CF-8B73-473C-ABB9-8C84DC09F3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0672" y="1882860"/>
                <a:ext cx="561976" cy="561976"/>
              </a:xfrm>
              <a:prstGeom prst="rect">
                <a:avLst/>
              </a:prstGeom>
            </p:spPr>
          </p:pic>
          <p:sp>
            <p:nvSpPr>
              <p:cNvPr id="12" name="TextBox 11">
                <a:extLst>
                  <a:ext uri="{FF2B5EF4-FFF2-40B4-BE49-F238E27FC236}">
                    <a16:creationId xmlns:a16="http://schemas.microsoft.com/office/drawing/2014/main" id="{1F09C728-A7F5-49C9-A7F7-56CCCEC058C1}"/>
                  </a:ext>
                </a:extLst>
              </p:cNvPr>
              <p:cNvSpPr txBox="1"/>
              <p:nvPr/>
            </p:nvSpPr>
            <p:spPr>
              <a:xfrm>
                <a:off x="4945973" y="1895915"/>
                <a:ext cx="2192930" cy="509678"/>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Azure Backup Service</a:t>
                </a:r>
              </a:p>
            </p:txBody>
          </p:sp>
          <p:sp>
            <p:nvSpPr>
              <p:cNvPr id="14" name="Rectangle 13">
                <a:extLst>
                  <a:ext uri="{FF2B5EF4-FFF2-40B4-BE49-F238E27FC236}">
                    <a16:creationId xmlns:a16="http://schemas.microsoft.com/office/drawing/2014/main" id="{56CBBF6F-9C1D-4040-8F84-053A97120B29}"/>
                  </a:ext>
                </a:extLst>
              </p:cNvPr>
              <p:cNvSpPr/>
              <p:nvPr/>
            </p:nvSpPr>
            <p:spPr bwMode="auto">
              <a:xfrm>
                <a:off x="3237168" y="2574451"/>
                <a:ext cx="1714895" cy="734087"/>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Recovery point management</a:t>
                </a:r>
              </a:p>
            </p:txBody>
          </p:sp>
          <p:sp>
            <p:nvSpPr>
              <p:cNvPr id="16" name="Rectangle 15">
                <a:extLst>
                  <a:ext uri="{FF2B5EF4-FFF2-40B4-BE49-F238E27FC236}">
                    <a16:creationId xmlns:a16="http://schemas.microsoft.com/office/drawing/2014/main" id="{E24D318D-F955-45D4-992A-1BA03E25427F}"/>
                  </a:ext>
                </a:extLst>
              </p:cNvPr>
              <p:cNvSpPr/>
              <p:nvPr/>
            </p:nvSpPr>
            <p:spPr bwMode="auto">
              <a:xfrm>
                <a:off x="3206435" y="3450751"/>
                <a:ext cx="1714895" cy="734087"/>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Storage management</a:t>
                </a:r>
              </a:p>
            </p:txBody>
          </p:sp>
          <p:sp>
            <p:nvSpPr>
              <p:cNvPr id="18" name="Rectangle 17">
                <a:extLst>
                  <a:ext uri="{FF2B5EF4-FFF2-40B4-BE49-F238E27FC236}">
                    <a16:creationId xmlns:a16="http://schemas.microsoft.com/office/drawing/2014/main" id="{8D2CE9FD-CE4F-4F34-B1B0-875414DDB988}"/>
                  </a:ext>
                </a:extLst>
              </p:cNvPr>
              <p:cNvSpPr/>
              <p:nvPr/>
            </p:nvSpPr>
            <p:spPr bwMode="auto">
              <a:xfrm>
                <a:off x="5998041" y="2574451"/>
                <a:ext cx="1714895" cy="734087"/>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Resiliency &amp; availability</a:t>
                </a:r>
              </a:p>
            </p:txBody>
          </p:sp>
          <p:sp>
            <p:nvSpPr>
              <p:cNvPr id="19" name="Rectangle 18">
                <a:extLst>
                  <a:ext uri="{FF2B5EF4-FFF2-40B4-BE49-F238E27FC236}">
                    <a16:creationId xmlns:a16="http://schemas.microsoft.com/office/drawing/2014/main" id="{0C05069F-38FF-48C1-BF94-DD5B22EE8A70}"/>
                  </a:ext>
                </a:extLst>
              </p:cNvPr>
              <p:cNvSpPr/>
              <p:nvPr/>
            </p:nvSpPr>
            <p:spPr bwMode="auto">
              <a:xfrm>
                <a:off x="6008477" y="3450751"/>
                <a:ext cx="1714895" cy="734087"/>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Data tiering</a:t>
                </a:r>
              </a:p>
            </p:txBody>
          </p:sp>
          <p:sp>
            <p:nvSpPr>
              <p:cNvPr id="20" name="Rectangle 19">
                <a:extLst>
                  <a:ext uri="{FF2B5EF4-FFF2-40B4-BE49-F238E27FC236}">
                    <a16:creationId xmlns:a16="http://schemas.microsoft.com/office/drawing/2014/main" id="{17E1F64A-2987-4A2D-8A08-850DF3AE5939}"/>
                  </a:ext>
                </a:extLst>
              </p:cNvPr>
              <p:cNvSpPr/>
              <p:nvPr/>
            </p:nvSpPr>
            <p:spPr bwMode="auto">
              <a:xfrm>
                <a:off x="2956498" y="4594005"/>
                <a:ext cx="1714895" cy="508708"/>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Multi-user authentication</a:t>
                </a:r>
              </a:p>
            </p:txBody>
          </p:sp>
          <p:sp>
            <p:nvSpPr>
              <p:cNvPr id="21" name="Rectangle 20">
                <a:extLst>
                  <a:ext uri="{FF2B5EF4-FFF2-40B4-BE49-F238E27FC236}">
                    <a16:creationId xmlns:a16="http://schemas.microsoft.com/office/drawing/2014/main" id="{534D8EF2-CFC1-4448-A8E1-CDB0E67D77B3}"/>
                  </a:ext>
                </a:extLst>
              </p:cNvPr>
              <p:cNvSpPr/>
              <p:nvPr/>
            </p:nvSpPr>
            <p:spPr bwMode="auto">
              <a:xfrm>
                <a:off x="2956167" y="5199009"/>
                <a:ext cx="1714895" cy="508708"/>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Multi-factor authentication</a:t>
                </a:r>
              </a:p>
            </p:txBody>
          </p:sp>
          <p:sp>
            <p:nvSpPr>
              <p:cNvPr id="22" name="Rectangle 21">
                <a:extLst>
                  <a:ext uri="{FF2B5EF4-FFF2-40B4-BE49-F238E27FC236}">
                    <a16:creationId xmlns:a16="http://schemas.microsoft.com/office/drawing/2014/main" id="{B6B7BB4C-3422-4BF6-8F90-BB3D8F517339}"/>
                  </a:ext>
                </a:extLst>
              </p:cNvPr>
              <p:cNvSpPr/>
              <p:nvPr/>
            </p:nvSpPr>
            <p:spPr bwMode="auto">
              <a:xfrm>
                <a:off x="4816907" y="4594005"/>
                <a:ext cx="1714895" cy="508708"/>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Policy management</a:t>
                </a:r>
              </a:p>
            </p:txBody>
          </p:sp>
          <p:sp>
            <p:nvSpPr>
              <p:cNvPr id="23" name="Rectangle 22">
                <a:extLst>
                  <a:ext uri="{FF2B5EF4-FFF2-40B4-BE49-F238E27FC236}">
                    <a16:creationId xmlns:a16="http://schemas.microsoft.com/office/drawing/2014/main" id="{6A46058D-1E49-4011-9A42-DC2B60C40D9D}"/>
                  </a:ext>
                </a:extLst>
              </p:cNvPr>
              <p:cNvSpPr/>
              <p:nvPr/>
            </p:nvSpPr>
            <p:spPr bwMode="auto">
              <a:xfrm>
                <a:off x="4816576" y="5199009"/>
                <a:ext cx="1714895" cy="508708"/>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Access control</a:t>
                </a:r>
              </a:p>
            </p:txBody>
          </p:sp>
          <p:sp>
            <p:nvSpPr>
              <p:cNvPr id="24" name="Rectangle 23">
                <a:extLst>
                  <a:ext uri="{FF2B5EF4-FFF2-40B4-BE49-F238E27FC236}">
                    <a16:creationId xmlns:a16="http://schemas.microsoft.com/office/drawing/2014/main" id="{EAA65C86-97F7-49CB-894F-28F100CC4EE6}"/>
                  </a:ext>
                </a:extLst>
              </p:cNvPr>
              <p:cNvSpPr/>
              <p:nvPr/>
            </p:nvSpPr>
            <p:spPr bwMode="auto">
              <a:xfrm>
                <a:off x="6584142" y="4563860"/>
                <a:ext cx="1534926" cy="1115967"/>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Monitoring &amp; reporting</a:t>
                </a:r>
              </a:p>
            </p:txBody>
          </p:sp>
          <p:grpSp>
            <p:nvGrpSpPr>
              <p:cNvPr id="25" name="Group 24">
                <a:extLst>
                  <a:ext uri="{FF2B5EF4-FFF2-40B4-BE49-F238E27FC236}">
                    <a16:creationId xmlns:a16="http://schemas.microsoft.com/office/drawing/2014/main" id="{7CC44EFE-4DD5-4BF0-9D75-69C16AC68BE1}"/>
                  </a:ext>
                </a:extLst>
              </p:cNvPr>
              <p:cNvGrpSpPr/>
              <p:nvPr/>
            </p:nvGrpSpPr>
            <p:grpSpPr>
              <a:xfrm>
                <a:off x="5053208" y="2801716"/>
                <a:ext cx="870846" cy="914400"/>
                <a:chOff x="7485527" y="2370626"/>
                <a:chExt cx="1025427" cy="914400"/>
              </a:xfrm>
            </p:grpSpPr>
            <p:pic>
              <p:nvPicPr>
                <p:cNvPr id="30" name="Graphic 29" descr="Table outline">
                  <a:extLst>
                    <a:ext uri="{FF2B5EF4-FFF2-40B4-BE49-F238E27FC236}">
                      <a16:creationId xmlns:a16="http://schemas.microsoft.com/office/drawing/2014/main" id="{BD5C0A01-93F0-43A8-9C18-4050CDAF8C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85527" y="2370626"/>
                  <a:ext cx="914400" cy="914400"/>
                </a:xfrm>
                <a:prstGeom prst="rect">
                  <a:avLst/>
                </a:prstGeom>
              </p:spPr>
            </p:pic>
            <p:sp>
              <p:nvSpPr>
                <p:cNvPr id="31" name="Hexagon 30">
                  <a:extLst>
                    <a:ext uri="{FF2B5EF4-FFF2-40B4-BE49-F238E27FC236}">
                      <a16:creationId xmlns:a16="http://schemas.microsoft.com/office/drawing/2014/main" id="{ABCD4B9A-8F93-46A9-A741-07F02C9E63DF}"/>
                    </a:ext>
                  </a:extLst>
                </p:cNvPr>
                <p:cNvSpPr/>
                <p:nvPr/>
              </p:nvSpPr>
              <p:spPr bwMode="auto">
                <a:xfrm>
                  <a:off x="7958295" y="2842791"/>
                  <a:ext cx="552659" cy="403633"/>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6" name="Straight Connector 25">
                <a:extLst>
                  <a:ext uri="{FF2B5EF4-FFF2-40B4-BE49-F238E27FC236}">
                    <a16:creationId xmlns:a16="http://schemas.microsoft.com/office/drawing/2014/main" id="{DAC500FB-B65C-45D3-8DFD-D27BA35AD9A2}"/>
                  </a:ext>
                </a:extLst>
              </p:cNvPr>
              <p:cNvCxnSpPr>
                <a:cxnSpLocks/>
                <a:endCxn id="14" idx="3"/>
              </p:cNvCxnSpPr>
              <p:nvPr/>
            </p:nvCxnSpPr>
            <p:spPr>
              <a:xfrm flipH="1" flipV="1">
                <a:off x="4952063" y="2941495"/>
                <a:ext cx="171113" cy="689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D4AED00-A1C5-4EA1-8D3D-D5C1D1EC6576}"/>
                  </a:ext>
                </a:extLst>
              </p:cNvPr>
              <p:cNvCxnSpPr>
                <a:cxnSpLocks/>
                <a:endCxn id="16" idx="3"/>
              </p:cNvCxnSpPr>
              <p:nvPr/>
            </p:nvCxnSpPr>
            <p:spPr>
              <a:xfrm flipH="1">
                <a:off x="4921330" y="3516158"/>
                <a:ext cx="201846" cy="30163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D742762-BEE7-4C0A-A51F-A690089D90AA}"/>
                  </a:ext>
                </a:extLst>
              </p:cNvPr>
              <p:cNvSpPr/>
              <p:nvPr/>
            </p:nvSpPr>
            <p:spPr bwMode="auto">
              <a:xfrm>
                <a:off x="1265976" y="6102847"/>
                <a:ext cx="8173790" cy="375212"/>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Central management</a:t>
                </a:r>
              </a:p>
            </p:txBody>
          </p:sp>
          <p:sp>
            <p:nvSpPr>
              <p:cNvPr id="29" name="Rectangle: Rounded Corners 28">
                <a:extLst>
                  <a:ext uri="{FF2B5EF4-FFF2-40B4-BE49-F238E27FC236}">
                    <a16:creationId xmlns:a16="http://schemas.microsoft.com/office/drawing/2014/main" id="{02E09782-A1FC-4F4C-B1FE-E45A08C62348}"/>
                  </a:ext>
                </a:extLst>
              </p:cNvPr>
              <p:cNvSpPr/>
              <p:nvPr/>
            </p:nvSpPr>
            <p:spPr bwMode="auto">
              <a:xfrm>
                <a:off x="2694913" y="1863098"/>
                <a:ext cx="5655268" cy="4105623"/>
              </a:xfrm>
              <a:prstGeom prst="roundRect">
                <a:avLst/>
              </a:prstGeom>
              <a:noFill/>
              <a:ln w="952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2" name="Graphic 31" descr="Cloud with solid fill">
              <a:extLst>
                <a:ext uri="{FF2B5EF4-FFF2-40B4-BE49-F238E27FC236}">
                  <a16:creationId xmlns:a16="http://schemas.microsoft.com/office/drawing/2014/main" id="{45C306F9-4168-49A9-B82C-F89C70AF56E2}"/>
                </a:ext>
              </a:extLst>
            </p:cNvPr>
            <p:cNvPicPr>
              <a:picLocks noChangeAspect="1"/>
            </p:cNvPicPr>
            <p:nvPr/>
          </p:nvPicPr>
          <p:blipFill>
            <a:blip r:embed="rId8">
              <a:duotone>
                <a:schemeClr val="accent4">
                  <a:shade val="45000"/>
                  <a:satMod val="135000"/>
                </a:schemeClr>
                <a:prstClr val="white"/>
              </a:duotone>
              <a:extLst>
                <a:ext uri="{96DAC541-7B7A-43D3-8B79-37D633B846F1}">
                  <asvg:svgBlip xmlns:asvg="http://schemas.microsoft.com/office/drawing/2016/SVG/main" r:embed="rId9"/>
                </a:ext>
              </a:extLst>
            </a:blip>
            <a:stretch>
              <a:fillRect/>
            </a:stretch>
          </p:blipFill>
          <p:spPr>
            <a:xfrm>
              <a:off x="11138487" y="4126249"/>
              <a:ext cx="914400" cy="914400"/>
            </a:xfrm>
            <a:prstGeom prst="rect">
              <a:avLst/>
            </a:prstGeom>
          </p:spPr>
        </p:pic>
        <p:sp>
          <p:nvSpPr>
            <p:cNvPr id="33" name="TextBox 32">
              <a:extLst>
                <a:ext uri="{FF2B5EF4-FFF2-40B4-BE49-F238E27FC236}">
                  <a16:creationId xmlns:a16="http://schemas.microsoft.com/office/drawing/2014/main" id="{DAD2B4AA-27FC-4C39-87A1-4C5ABC2D9C94}"/>
                </a:ext>
              </a:extLst>
            </p:cNvPr>
            <p:cNvSpPr txBox="1"/>
            <p:nvPr/>
          </p:nvSpPr>
          <p:spPr>
            <a:xfrm>
              <a:off x="11128326" y="4877242"/>
              <a:ext cx="924562" cy="523220"/>
            </a:xfrm>
            <a:prstGeom prst="rect">
              <a:avLst/>
            </a:prstGeom>
            <a:noFill/>
          </p:spPr>
          <p:txBody>
            <a:bodyPr wrap="square">
              <a:spAutoFit/>
            </a:bodyPr>
            <a:lstStyle/>
            <a:p>
              <a:pPr algn="ctr"/>
              <a:r>
                <a:rPr lang="en-US" sz="1400" dirty="0">
                  <a:gradFill>
                    <a:gsLst>
                      <a:gs pos="2917">
                        <a:schemeClr val="tx1"/>
                      </a:gs>
                      <a:gs pos="30000">
                        <a:schemeClr val="tx1"/>
                      </a:gs>
                    </a:gsLst>
                    <a:lin ang="5400000" scaled="0"/>
                  </a:gradFill>
                </a:rPr>
                <a:t>Built-in</a:t>
              </a:r>
            </a:p>
            <a:p>
              <a:pPr algn="ctr"/>
              <a:r>
                <a:rPr lang="en-US" sz="1400" dirty="0">
                  <a:gradFill>
                    <a:gsLst>
                      <a:gs pos="2917">
                        <a:schemeClr val="tx1"/>
                      </a:gs>
                      <a:gs pos="30000">
                        <a:schemeClr val="tx1"/>
                      </a:gs>
                    </a:gsLst>
                    <a:lin ang="5400000" scaled="0"/>
                  </a:gradFill>
                </a:rPr>
                <a:t>backup</a:t>
              </a:r>
              <a:endParaRPr lang="en-US" sz="1400" dirty="0"/>
            </a:p>
          </p:txBody>
        </p:sp>
        <p:pic>
          <p:nvPicPr>
            <p:cNvPr id="34" name="Graphic 33" descr="City outline">
              <a:extLst>
                <a:ext uri="{FF2B5EF4-FFF2-40B4-BE49-F238E27FC236}">
                  <a16:creationId xmlns:a16="http://schemas.microsoft.com/office/drawing/2014/main" id="{2D0036CB-3A5F-42C4-A7CB-7BC9FDBF24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09892" y="4063143"/>
              <a:ext cx="914400" cy="914400"/>
            </a:xfrm>
            <a:prstGeom prst="rect">
              <a:avLst/>
            </a:prstGeom>
          </p:spPr>
        </p:pic>
        <p:sp>
          <p:nvSpPr>
            <p:cNvPr id="35" name="TextBox 34">
              <a:extLst>
                <a:ext uri="{FF2B5EF4-FFF2-40B4-BE49-F238E27FC236}">
                  <a16:creationId xmlns:a16="http://schemas.microsoft.com/office/drawing/2014/main" id="{57238F4A-FE1C-4DA1-BCD8-C9EA14D7EC23}"/>
                </a:ext>
              </a:extLst>
            </p:cNvPr>
            <p:cNvSpPr txBox="1"/>
            <p:nvPr/>
          </p:nvSpPr>
          <p:spPr>
            <a:xfrm>
              <a:off x="5006144" y="4909555"/>
              <a:ext cx="1416480" cy="480131"/>
            </a:xfrm>
            <a:prstGeom prst="rect">
              <a:avLst/>
            </a:prstGeom>
            <a:noFill/>
          </p:spPr>
          <p:txBody>
            <a:bodyPr wrap="square">
              <a:sp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On-premises backup agents</a:t>
              </a:r>
            </a:p>
          </p:txBody>
        </p:sp>
        <p:cxnSp>
          <p:nvCxnSpPr>
            <p:cNvPr id="36" name="Connector: Elbow 35">
              <a:extLst>
                <a:ext uri="{FF2B5EF4-FFF2-40B4-BE49-F238E27FC236}">
                  <a16:creationId xmlns:a16="http://schemas.microsoft.com/office/drawing/2014/main" id="{4D1EA90F-8E52-42DE-9B51-E5961E9A9972}"/>
                </a:ext>
              </a:extLst>
            </p:cNvPr>
            <p:cNvCxnSpPr>
              <a:cxnSpLocks/>
              <a:stCxn id="29" idx="1"/>
              <a:endCxn id="34" idx="0"/>
            </p:cNvCxnSpPr>
            <p:nvPr/>
          </p:nvCxnSpPr>
          <p:spPr>
            <a:xfrm rot="10800000" flipV="1">
              <a:off x="5767093" y="3721845"/>
              <a:ext cx="569981" cy="341298"/>
            </a:xfrm>
            <a:prstGeom prst="bentConnector2">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6AF16B5F-5DA2-4D6C-B808-5D2D65ACC060}"/>
                </a:ext>
              </a:extLst>
            </p:cNvPr>
            <p:cNvCxnSpPr>
              <a:cxnSpLocks/>
              <a:stCxn id="29" idx="3"/>
              <a:endCxn id="32" idx="0"/>
            </p:cNvCxnSpPr>
            <p:nvPr/>
          </p:nvCxnSpPr>
          <p:spPr>
            <a:xfrm>
              <a:off x="11008246" y="3721845"/>
              <a:ext cx="587441" cy="404404"/>
            </a:xfrm>
            <a:prstGeom prst="bentConnector2">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6769651"/>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9163849240324E9E04492C11FECC70" ma:contentTypeVersion="22" ma:contentTypeDescription="Create a new document." ma:contentTypeScope="" ma:versionID="1e27dd95346f5a887c6ca177b90812a7">
  <xsd:schema xmlns:xsd="http://www.w3.org/2001/XMLSchema" xmlns:xs="http://www.w3.org/2001/XMLSchema" xmlns:p="http://schemas.microsoft.com/office/2006/metadata/properties" xmlns:ns1="http://schemas.microsoft.com/sharepoint/v3" xmlns:ns2="e8bab37c-6053-4066-b569-fd9fbae908bd" xmlns:ns3="1d16016b-1e11-4dbd-8bd0-b44cb6539c58" xmlns:ns4="230e9df3-be65-4c73-a93b-d1236ebd677e" targetNamespace="http://schemas.microsoft.com/office/2006/metadata/properties" ma:root="true" ma:fieldsID="82f4b3b6bb8071e8bac45169630d6eb4" ns1:_="" ns2:_="" ns3:_="" ns4:_="">
    <xsd:import namespace="http://schemas.microsoft.com/sharepoint/v3"/>
    <xsd:import namespace="e8bab37c-6053-4066-b569-fd9fbae908bd"/>
    <xsd:import namespace="1d16016b-1e11-4dbd-8bd0-b44cb6539c58"/>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DateTaken" minOccurs="0"/>
                <xsd:element ref="ns1:_ip_UnifiedCompliancePolicyProperties" minOccurs="0"/>
                <xsd:element ref="ns1:_ip_UnifiedCompliancePolicyUIAction" minOccurs="0"/>
                <xsd:element ref="ns2:MediaServiceGenerationTime" minOccurs="0"/>
                <xsd:element ref="ns2:MediaServiceEventHashCode" minOccurs="0"/>
                <xsd:element ref="ns2:Description" minOccurs="0"/>
                <xsd:element ref="ns3:SharedWithUsers" minOccurs="0"/>
                <xsd:element ref="ns3:SharedWithDetails" minOccurs="0"/>
                <xsd:element ref="ns2:MediaLengthInSeconds" minOccurs="0"/>
                <xsd:element ref="ns2:lcf76f155ced4ddcb4097134ff3c332f" minOccurs="0"/>
                <xsd:element ref="ns4:TaxCatchAll" minOccurs="0"/>
                <xsd:element ref="ns2:OneNoteFluid_FileOrder"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bab37c-6053-4066-b569-fd9fbae908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Description" ma:index="18" nillable="true" ma:displayName="Description" ma:format="Dropdown" ma:internalName="Description">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25" nillable="true" ma:displayName="OneNoteFluid_FileOrder" ma:internalName="OneNoteFluid_FileOrder">
      <xsd:simpleType>
        <xsd:restriction base="dms:Text">
          <xsd:maxLength value="255"/>
        </xsd:restriction>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16016b-1e11-4dbd-8bd0-b44cb6539c58"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4c30d077-ef4f-4e82-b228-e78667907e38}" ma:internalName="TaxCatchAll" ma:showField="CatchAllData" ma:web="1d16016b-1e11-4dbd-8bd0-b44cb6539c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OneNoteFluid_FileOrder xmlns="e8bab37c-6053-4066-b569-fd9fbae908bd" xsi:nil="true"/>
    <_ip_UnifiedCompliancePolicyUIAction xmlns="http://schemas.microsoft.com/sharepoint/v3" xsi:nil="true"/>
    <_ip_UnifiedCompliancePolicyProperties xmlns="http://schemas.microsoft.com/sharepoint/v3" xsi:nil="true"/>
    <Description xmlns="e8bab37c-6053-4066-b569-fd9fbae908bd" xsi:nil="true"/>
    <lcf76f155ced4ddcb4097134ff3c332f xmlns="e8bab37c-6053-4066-b569-fd9fbae908bd">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491455C7-2BC8-43FC-8C3E-6DE80E3570AE}"/>
</file>

<file path=customXml/itemProps2.xml><?xml version="1.0" encoding="utf-8"?>
<ds:datastoreItem xmlns:ds="http://schemas.openxmlformats.org/officeDocument/2006/customXml" ds:itemID="{84E72CDC-7067-4A1D-B233-57F7C59F878F}"/>
</file>

<file path=customXml/itemProps3.xml><?xml version="1.0" encoding="utf-8"?>
<ds:datastoreItem xmlns:ds="http://schemas.openxmlformats.org/officeDocument/2006/customXml" ds:itemID="{D8947805-4436-4C6E-B574-EF9C04FF9131}"/>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3084</Words>
  <Application>Microsoft Office PowerPoint</Application>
  <PresentationFormat>Widescreen</PresentationFormat>
  <Paragraphs>320</Paragraphs>
  <Slides>33</Slides>
  <Notes>23</Notes>
  <HiddenSlides>7</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-apple-system</vt:lpstr>
      <vt:lpstr>Arial</vt:lpstr>
      <vt:lpstr>Calibri</vt:lpstr>
      <vt:lpstr>Consolas</vt:lpstr>
      <vt:lpstr>Helvetica Neue</vt:lpstr>
      <vt:lpstr>Roboto</vt:lpstr>
      <vt:lpstr>Segoe UI</vt:lpstr>
      <vt:lpstr>Segoe UI Light</vt:lpstr>
      <vt:lpstr>Segoe UI Semibold</vt:lpstr>
      <vt:lpstr>Symbol</vt:lpstr>
      <vt:lpstr>Wingdings</vt:lpstr>
      <vt:lpstr>Microsoft Power Platform Template</vt:lpstr>
      <vt:lpstr>AZ-305T00A Microsoft Azure Infrastructure Architect</vt:lpstr>
      <vt:lpstr>Design a business continuity solution</vt:lpstr>
      <vt:lpstr>Learning Objectives</vt:lpstr>
      <vt:lpstr>Design for backup and recovery</vt:lpstr>
      <vt:lpstr>Backup and recovery – whiteboard and discussion (notes)</vt:lpstr>
      <vt:lpstr>Plan for backup and recovery</vt:lpstr>
      <vt:lpstr>Design for Azure Backup</vt:lpstr>
      <vt:lpstr>Azure Backup – whiteboard and discussion (notes)</vt:lpstr>
      <vt:lpstr>When to use Azure Backup</vt:lpstr>
      <vt:lpstr>Design for blob backup and recovery</vt:lpstr>
      <vt:lpstr>Blob backup and recovery – whiteboard and discussion (notes)</vt:lpstr>
      <vt:lpstr>Considerations for soft delete</vt:lpstr>
      <vt:lpstr>Considerations for point-in-time restore</vt:lpstr>
      <vt:lpstr>Design for Azure Files backup and recovery</vt:lpstr>
      <vt:lpstr>Considerations for Azure Files backup and recovery </vt:lpstr>
      <vt:lpstr>Design for virtual machine backup and recovery</vt:lpstr>
      <vt:lpstr>Virtual machine backup – whiteboard and discussion (notes)</vt:lpstr>
      <vt:lpstr>Considerations for Azure virtual machines</vt:lpstr>
      <vt:lpstr>Design for Azure SQL backup and recovery</vt:lpstr>
      <vt:lpstr>Azure SQL backup – whiteboard and discussion (notes)</vt:lpstr>
      <vt:lpstr>How Azure SQL backup works</vt:lpstr>
      <vt:lpstr>Considerations for Azure SQL backup</vt:lpstr>
      <vt:lpstr>Design for Azure Site Recovery</vt:lpstr>
      <vt:lpstr>Azure Site Recovery – whiteboard and discussion (notes)</vt:lpstr>
      <vt:lpstr>When to use Azure Site Recovery</vt:lpstr>
      <vt:lpstr>Combine Azure Site Recovery with Azure Backup</vt:lpstr>
      <vt:lpstr>Review</vt:lpstr>
      <vt:lpstr>Review file server backup and recovery options</vt:lpstr>
      <vt:lpstr>Recommend a disaster recovery method (activity)</vt:lpstr>
      <vt:lpstr>Learning recap – Business continuity solutions</vt:lpstr>
      <vt:lpstr>Instructor resources (hidden)</vt:lpstr>
      <vt:lpstr>Solution idea #1</vt:lpstr>
      <vt:lpstr>End of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2023-09-24T01:18:04Z</dcterms:created>
  <dcterms:modified xsi:type="dcterms:W3CDTF">2023-09-24T01:18:08Z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0x010100329163849240324E9E04492C11FECC70</vt:lpwstr>
  </property>
</Properties>
</file>